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2"/>
  </p:notesMasterIdLst>
  <p:sldIdLst>
    <p:sldId id="272" r:id="rId5"/>
    <p:sldId id="262" r:id="rId6"/>
    <p:sldId id="270" r:id="rId7"/>
    <p:sldId id="271" r:id="rId8"/>
    <p:sldId id="263" r:id="rId9"/>
    <p:sldId id="264" r:id="rId10"/>
    <p:sldId id="261" r:id="rId11"/>
    <p:sldId id="273" r:id="rId12"/>
    <p:sldId id="256" r:id="rId13"/>
    <p:sldId id="258" r:id="rId14"/>
    <p:sldId id="257" r:id="rId15"/>
    <p:sldId id="259" r:id="rId16"/>
    <p:sldId id="265" r:id="rId17"/>
    <p:sldId id="266" r:id="rId18"/>
    <p:sldId id="267" r:id="rId19"/>
    <p:sldId id="268" r:id="rId20"/>
    <p:sldId id="26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ED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84043" autoAdjust="0"/>
  </p:normalViewPr>
  <p:slideViewPr>
    <p:cSldViewPr>
      <p:cViewPr>
        <p:scale>
          <a:sx n="67" d="100"/>
          <a:sy n="67" d="100"/>
        </p:scale>
        <p:origin x="2384" y="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F2240-1262-4E5D-983F-7B7902322E74}" type="datetimeFigureOut">
              <a:rPr lang="en-US" smtClean="0"/>
              <a:t>2/11/16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9EC204-F534-4868-BBBA-61A21820B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049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Standards are hyperlinked.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EC204-F534-4868-BBBA-61A21820BC2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59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Standards are hyperlinked.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EC204-F534-4868-BBBA-61A21820BC2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287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students</a:t>
            </a:r>
            <a:r>
              <a:rPr lang="en-US" baseline="0" dirty="0" smtClean="0"/>
              <a:t> bring in empty energy drink cans and find ingredients that are common to all.  Examples: Monster Energy, Red Bull, </a:t>
            </a:r>
            <a:r>
              <a:rPr lang="en-US" baseline="0" dirty="0" err="1" smtClean="0"/>
              <a:t>Rockstar</a:t>
            </a:r>
            <a:r>
              <a:rPr lang="en-US" baseline="0" dirty="0" smtClean="0"/>
              <a:t>, etc.  If you or your students don’t have access to these cans, use the worksheet on the next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EC204-F534-4868-BBBA-61A21820BC2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EVALUATION:</a:t>
            </a:r>
            <a:r>
              <a:rPr lang="en-US" baseline="0" dirty="0" smtClean="0"/>
              <a:t> Student groups could present these to </a:t>
            </a:r>
            <a:r>
              <a:rPr lang="en-US" baseline="0" smtClean="0"/>
              <a:t>the class.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EC204-F534-4868-BBBA-61A21820BC2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128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EVALUATION: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EC204-F534-4868-BBBA-61A21820BC2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128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EVALUATION: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EC204-F534-4868-BBBA-61A21820BC2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128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EVALUATION: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EC204-F534-4868-BBBA-61A21820BC2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128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EVALUATION: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EC204-F534-4868-BBBA-61A21820BC2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128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7C0A-68A3-4CEC-846F-B1A2F229284E}" type="datetimeFigureOut">
              <a:rPr lang="en-US" smtClean="0"/>
              <a:pPr/>
              <a:t>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5268-BD02-42CD-8CBB-7ABBCBC721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7C0A-68A3-4CEC-846F-B1A2F229284E}" type="datetimeFigureOut">
              <a:rPr lang="en-US" smtClean="0"/>
              <a:pPr/>
              <a:t>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5268-BD02-42CD-8CBB-7ABBCBC721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7C0A-68A3-4CEC-846F-B1A2F229284E}" type="datetimeFigureOut">
              <a:rPr lang="en-US" smtClean="0"/>
              <a:pPr/>
              <a:t>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5268-BD02-42CD-8CBB-7ABBCBC721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7C0A-68A3-4CEC-846F-B1A2F22928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5268-BD02-42CD-8CBB-7ABBCBC721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084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7C0A-68A3-4CEC-846F-B1A2F22928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5268-BD02-42CD-8CBB-7ABBCBC721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700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7C0A-68A3-4CEC-846F-B1A2F22928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5268-BD02-42CD-8CBB-7ABBCBC721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514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7C0A-68A3-4CEC-846F-B1A2F22928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5268-BD02-42CD-8CBB-7ABBCBC721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088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7C0A-68A3-4CEC-846F-B1A2F22928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5268-BD02-42CD-8CBB-7ABBCBC721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391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7C0A-68A3-4CEC-846F-B1A2F22928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5268-BD02-42CD-8CBB-7ABBCBC721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6832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7C0A-68A3-4CEC-846F-B1A2F22928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5268-BD02-42CD-8CBB-7ABBCBC721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150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7C0A-68A3-4CEC-846F-B1A2F22928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5268-BD02-42CD-8CBB-7ABBCBC721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189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7C0A-68A3-4CEC-846F-B1A2F229284E}" type="datetimeFigureOut">
              <a:rPr lang="en-US" smtClean="0"/>
              <a:pPr/>
              <a:t>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5268-BD02-42CD-8CBB-7ABBCBC721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7C0A-68A3-4CEC-846F-B1A2F22928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5268-BD02-42CD-8CBB-7ABBCBC721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3650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7C0A-68A3-4CEC-846F-B1A2F22928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5268-BD02-42CD-8CBB-7ABBCBC721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242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7C0A-68A3-4CEC-846F-B1A2F22928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5268-BD02-42CD-8CBB-7ABBCBC721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4198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7C0A-68A3-4CEC-846F-B1A2F22928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5268-BD02-42CD-8CBB-7ABBCBC721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2569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7C0A-68A3-4CEC-846F-B1A2F22928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5268-BD02-42CD-8CBB-7ABBCBC721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2321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7C0A-68A3-4CEC-846F-B1A2F22928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5268-BD02-42CD-8CBB-7ABBCBC721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2460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7C0A-68A3-4CEC-846F-B1A2F22928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5268-BD02-42CD-8CBB-7ABBCBC721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2504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7C0A-68A3-4CEC-846F-B1A2F22928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5268-BD02-42CD-8CBB-7ABBCBC721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9515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7C0A-68A3-4CEC-846F-B1A2F22928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5268-BD02-42CD-8CBB-7ABBCBC721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6891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7C0A-68A3-4CEC-846F-B1A2F22928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5268-BD02-42CD-8CBB-7ABBCBC721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837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7C0A-68A3-4CEC-846F-B1A2F229284E}" type="datetimeFigureOut">
              <a:rPr lang="en-US" smtClean="0"/>
              <a:pPr/>
              <a:t>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5268-BD02-42CD-8CBB-7ABBCBC721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7C0A-68A3-4CEC-846F-B1A2F22928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5268-BD02-42CD-8CBB-7ABBCBC721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6893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7C0A-68A3-4CEC-846F-B1A2F22928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5268-BD02-42CD-8CBB-7ABBCBC721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3870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7C0A-68A3-4CEC-846F-B1A2F22928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5268-BD02-42CD-8CBB-7ABBCBC721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1434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7C0A-68A3-4CEC-846F-B1A2F22928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5268-BD02-42CD-8CBB-7ABBCBC721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5923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7C0A-68A3-4CEC-846F-B1A2F22928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5268-BD02-42CD-8CBB-7ABBCBC721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4206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7C0A-68A3-4CEC-846F-B1A2F22928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5268-BD02-42CD-8CBB-7ABBCBC721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6780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7C0A-68A3-4CEC-846F-B1A2F22928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5268-BD02-42CD-8CBB-7ABBCBC721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6594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7C0A-68A3-4CEC-846F-B1A2F22928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5268-BD02-42CD-8CBB-7ABBCBC721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4887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7C0A-68A3-4CEC-846F-B1A2F22928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5268-BD02-42CD-8CBB-7ABBCBC721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3136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7C0A-68A3-4CEC-846F-B1A2F22928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5268-BD02-42CD-8CBB-7ABBCBC721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735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7C0A-68A3-4CEC-846F-B1A2F229284E}" type="datetimeFigureOut">
              <a:rPr lang="en-US" smtClean="0"/>
              <a:pPr/>
              <a:t>2/11/16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5268-BD02-42CD-8CBB-7ABBCBC721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7C0A-68A3-4CEC-846F-B1A2F22928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5268-BD02-42CD-8CBB-7ABBCBC721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0209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7C0A-68A3-4CEC-846F-B1A2F22928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5268-BD02-42CD-8CBB-7ABBCBC721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3846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7C0A-68A3-4CEC-846F-B1A2F22928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5268-BD02-42CD-8CBB-7ABBCBC721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7925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7C0A-68A3-4CEC-846F-B1A2F22928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5268-BD02-42CD-8CBB-7ABBCBC721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6049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7C0A-68A3-4CEC-846F-B1A2F22928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5268-BD02-42CD-8CBB-7ABBCBC721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526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7C0A-68A3-4CEC-846F-B1A2F229284E}" type="datetimeFigureOut">
              <a:rPr lang="en-US" smtClean="0"/>
              <a:pPr/>
              <a:t>2/11/16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5268-BD02-42CD-8CBB-7ABBCBC721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7C0A-68A3-4CEC-846F-B1A2F229284E}" type="datetimeFigureOut">
              <a:rPr lang="en-US" smtClean="0"/>
              <a:pPr/>
              <a:t>2/11/16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5268-BD02-42CD-8CBB-7ABBCBC721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7C0A-68A3-4CEC-846F-B1A2F229284E}" type="datetimeFigureOut">
              <a:rPr lang="en-US" smtClean="0"/>
              <a:pPr/>
              <a:t>2/11/16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5268-BD02-42CD-8CBB-7ABBCBC721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7C0A-68A3-4CEC-846F-B1A2F229284E}" type="datetimeFigureOut">
              <a:rPr lang="en-US" smtClean="0"/>
              <a:pPr/>
              <a:t>2/11/16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5268-BD02-42CD-8CBB-7ABBCBC721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7C0A-68A3-4CEC-846F-B1A2F229284E}" type="datetimeFigureOut">
              <a:rPr lang="en-US" smtClean="0"/>
              <a:pPr/>
              <a:t>2/11/16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5268-BD02-42CD-8CBB-7ABBCBC721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07C0A-68A3-4CEC-846F-B1A2F229284E}" type="datetimeFigureOut">
              <a:rPr lang="en-US" smtClean="0"/>
              <a:pPr/>
              <a:t>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B5268-BD02-42CD-8CBB-7ABBCBC721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07C0A-68A3-4CEC-846F-B1A2F22928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B5268-BD02-42CD-8CBB-7ABBCBC721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331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07C0A-68A3-4CEC-846F-B1A2F22928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B5268-BD02-42CD-8CBB-7ABBCBC721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748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07C0A-68A3-4CEC-846F-B1A2F22928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B5268-BD02-42CD-8CBB-7ABBCBC721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4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" TargetMode="External"/><Relationship Id="rId4" Type="http://schemas.openxmlformats.org/officeDocument/2006/relationships/hyperlink" Target="https://www.teacherspayteachers.com/Store/Zeisci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2" Type="http://schemas.openxmlformats.org/officeDocument/2006/relationships/hyperlink" Target="mailto:bzeiszler@gmail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xtgenscience.org/hsls1-molecules-organisms-structures-processes" TargetMode="External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xtgenscience.org/msls1-molecules-organisms-structures-processes" TargetMode="External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en/d/d9/MonsterENSup.jpg" TargetMode="External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Teacher Notes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3500" dirty="0"/>
              <a:t>My 10th grade Biology students study both eukaryotic and prokaryotic cellular respiration pathways (aerobic and anaerobic). I use this to </a:t>
            </a:r>
            <a:r>
              <a:rPr lang="en-US" sz="3500" dirty="0" smtClean="0"/>
              <a:t>introduce and summarize </a:t>
            </a:r>
            <a:r>
              <a:rPr lang="en-US" sz="3500" dirty="0"/>
              <a:t>the "BIG IDEAS" in cellular respiration. Students enjoy </a:t>
            </a:r>
            <a:r>
              <a:rPr lang="en-US" sz="3500" b="1" u="sng" dirty="0"/>
              <a:t>bringing in empty energy drink cans to do their initial </a:t>
            </a:r>
            <a:r>
              <a:rPr lang="en-US" sz="3500" b="1" u="sng" dirty="0" smtClean="0"/>
              <a:t>research</a:t>
            </a:r>
            <a:r>
              <a:rPr lang="en-US" sz="3500" dirty="0" smtClean="0"/>
              <a:t>.  </a:t>
            </a:r>
          </a:p>
          <a:p>
            <a:pPr marL="0" indent="0">
              <a:buNone/>
            </a:pPr>
            <a:r>
              <a:rPr lang="en-US" sz="3500" dirty="0" smtClean="0"/>
              <a:t>This lesson includes a FUN ENGAGE ACTIVITY </a:t>
            </a:r>
            <a:r>
              <a:rPr lang="en-US" sz="3500" dirty="0"/>
              <a:t>for 5E learning </a:t>
            </a:r>
            <a:r>
              <a:rPr lang="en-US" sz="3500" dirty="0" smtClean="0"/>
              <a:t>model as well as material for the EXPLORE and EXPLAIN phases.  The flowchart is included to allow students to summarize the big ideas.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3500" dirty="0" smtClean="0"/>
              <a:t>The following are the NGSS content correlations for both middle and high school levels.  </a:t>
            </a:r>
            <a:r>
              <a:rPr lang="en-US" sz="3500" dirty="0"/>
              <a:t>Specific standards are hyperlinked </a:t>
            </a:r>
            <a:r>
              <a:rPr lang="en-US" sz="3500" dirty="0" smtClean="0"/>
              <a:t>within </a:t>
            </a:r>
            <a:r>
              <a:rPr lang="en-US" sz="3500" dirty="0"/>
              <a:t>the </a:t>
            </a:r>
            <a:r>
              <a:rPr lang="en-US" sz="3500" dirty="0" smtClean="0"/>
              <a:t>PowerPoint:</a:t>
            </a:r>
            <a:r>
              <a:rPr lang="en-US" sz="3500" dirty="0"/>
              <a:t/>
            </a:r>
            <a:br>
              <a:rPr lang="en-US" sz="3500" dirty="0"/>
            </a:br>
            <a:r>
              <a:rPr lang="en-US" sz="3500" dirty="0"/>
              <a:t/>
            </a:r>
            <a:br>
              <a:rPr lang="en-US" sz="3500" dirty="0"/>
            </a:br>
            <a:r>
              <a:rPr lang="en-US" sz="4000" b="1" dirty="0"/>
              <a:t>- HS-LS1 From Molecules to Organisms: Structures and Processes</a:t>
            </a:r>
            <a:br>
              <a:rPr lang="en-US" sz="4000" b="1" dirty="0"/>
            </a:br>
            <a:r>
              <a:rPr lang="en-US" sz="4000" b="1" dirty="0"/>
              <a:t>- MS-LS1 From Molecules to Organisms: Structures and Processes </a:t>
            </a:r>
            <a:r>
              <a:rPr lang="en-US" sz="3500" dirty="0"/>
              <a:t/>
            </a:r>
            <a:br>
              <a:rPr lang="en-US" sz="3500" dirty="0"/>
            </a:br>
            <a:r>
              <a:rPr lang="en-US" sz="3500" dirty="0"/>
              <a:t/>
            </a:r>
            <a:br>
              <a:rPr lang="en-US" sz="3500" dirty="0"/>
            </a:br>
            <a:r>
              <a:rPr lang="en-US" sz="3500" dirty="0"/>
              <a:t/>
            </a:r>
            <a:br>
              <a:rPr lang="en-US" sz="3500" dirty="0"/>
            </a:br>
            <a:r>
              <a:rPr lang="en-US" sz="3500" dirty="0"/>
              <a:t>Lesson includes all of the following: </a:t>
            </a:r>
            <a:br>
              <a:rPr lang="en-US" sz="3500" dirty="0"/>
            </a:br>
            <a:r>
              <a:rPr lang="en-US" sz="3500" b="1" dirty="0"/>
              <a:t>1. An engage activity with energy drinks is used to capture their interest. </a:t>
            </a:r>
            <a:endParaRPr lang="en-US" sz="3500" b="1" dirty="0" smtClean="0"/>
          </a:p>
          <a:p>
            <a:pPr marL="0" indent="0">
              <a:buNone/>
            </a:pPr>
            <a:r>
              <a:rPr lang="en-US" sz="3500" b="1" dirty="0" smtClean="0"/>
              <a:t>2. An explore activity to analyze key ingredients.</a:t>
            </a:r>
            <a:r>
              <a:rPr lang="en-US" sz="3500" b="1" dirty="0"/>
              <a:t/>
            </a:r>
            <a:br>
              <a:rPr lang="en-US" sz="3500" b="1" dirty="0"/>
            </a:br>
            <a:r>
              <a:rPr lang="en-US" sz="3500" b="1" dirty="0" smtClean="0"/>
              <a:t>3. </a:t>
            </a:r>
            <a:r>
              <a:rPr lang="en-US" sz="3500" b="1" dirty="0"/>
              <a:t>Editable </a:t>
            </a:r>
            <a:r>
              <a:rPr lang="en-US" sz="3500" b="1" dirty="0" smtClean="0"/>
              <a:t>flowchart for </a:t>
            </a:r>
            <a:r>
              <a:rPr lang="en-US" sz="3500" b="1" dirty="0"/>
              <a:t>eukaryotes and prokaryotes with answer </a:t>
            </a:r>
            <a:r>
              <a:rPr lang="en-US" sz="3500" b="1" dirty="0" smtClean="0"/>
              <a:t>keys (answers are in red).</a:t>
            </a:r>
            <a:r>
              <a:rPr lang="en-US" sz="3500" b="1" dirty="0"/>
              <a:t/>
            </a:r>
            <a:br>
              <a:rPr lang="en-US" sz="3500" b="1" dirty="0"/>
            </a:br>
            <a:r>
              <a:rPr lang="en-US" sz="3500" b="1" dirty="0" smtClean="0"/>
              <a:t>4. </a:t>
            </a:r>
            <a:r>
              <a:rPr lang="en-US" sz="3500" b="1" dirty="0"/>
              <a:t>Editable PowerPoint slides with energy drink ingredient </a:t>
            </a:r>
            <a:r>
              <a:rPr lang="en-US" sz="3500" b="1" dirty="0" smtClean="0"/>
              <a:t>explanation</a:t>
            </a:r>
            <a:r>
              <a:rPr lang="en-US" sz="3500" dirty="0"/>
              <a:t/>
            </a:r>
            <a:br>
              <a:rPr lang="en-US" sz="3500" dirty="0"/>
            </a:br>
            <a:r>
              <a:rPr lang="en-US" sz="3500" dirty="0"/>
              <a:t/>
            </a:r>
            <a:br>
              <a:rPr lang="en-US" sz="3500" dirty="0"/>
            </a:br>
            <a:r>
              <a:rPr lang="en-US" sz="3500" dirty="0"/>
              <a:t>If you have any questions feel free to email me at </a:t>
            </a:r>
            <a:r>
              <a:rPr lang="en-US" sz="3500" dirty="0" smtClean="0">
                <a:hlinkClick r:id="rId2"/>
              </a:rPr>
              <a:t>bzeiszler@gmail.com</a:t>
            </a:r>
            <a:r>
              <a:rPr lang="en-US" sz="3500" dirty="0" smtClean="0"/>
              <a:t> . </a:t>
            </a:r>
            <a:r>
              <a:rPr lang="en-US" sz="3500" dirty="0"/>
              <a:t/>
            </a:r>
            <a:br>
              <a:rPr lang="en-US" sz="3500" dirty="0"/>
            </a:br>
            <a:r>
              <a:rPr lang="en-US" sz="3500" dirty="0"/>
              <a:t/>
            </a:r>
            <a:br>
              <a:rPr lang="en-US" sz="3500" dirty="0"/>
            </a:br>
            <a:r>
              <a:rPr lang="en-US" sz="3500" dirty="0"/>
              <a:t>Thanks,</a:t>
            </a:r>
            <a:br>
              <a:rPr lang="en-US" sz="3500" dirty="0"/>
            </a:br>
            <a:r>
              <a:rPr lang="en-US" sz="3500" dirty="0"/>
              <a:t>Brian Zeiszler M.S. Science Education</a:t>
            </a:r>
            <a:br>
              <a:rPr lang="en-US" sz="3500" dirty="0"/>
            </a:br>
            <a:r>
              <a:rPr lang="en-US" sz="3500" dirty="0"/>
              <a:t/>
            </a:r>
            <a:br>
              <a:rPr lang="en-US" sz="3500" dirty="0"/>
            </a:br>
            <a:r>
              <a:rPr lang="en-US" sz="3500" dirty="0"/>
              <a:t/>
            </a:r>
            <a:br>
              <a:rPr lang="en-US" sz="3500" dirty="0"/>
            </a:br>
            <a:r>
              <a:rPr lang="en-US" sz="3500" dirty="0"/>
              <a:t>Cellular Respiration </a:t>
            </a:r>
            <a:r>
              <a:rPr lang="en-US" sz="3500" dirty="0" err="1"/>
              <a:t>FlowChart</a:t>
            </a:r>
            <a:r>
              <a:rPr lang="en-US" sz="3500" dirty="0"/>
              <a:t> by Brian Zeiszler is licensed under a </a:t>
            </a:r>
            <a:r>
              <a:rPr lang="en-US" sz="3500" dirty="0">
                <a:hlinkClick r:id="rId3"/>
              </a:rPr>
              <a:t>Creative Commons Attribution-</a:t>
            </a:r>
            <a:r>
              <a:rPr lang="en-US" sz="3500" dirty="0" err="1">
                <a:hlinkClick r:id="rId3"/>
              </a:rPr>
              <a:t>NonCommercial</a:t>
            </a:r>
            <a:r>
              <a:rPr lang="en-US" sz="3500" dirty="0">
                <a:hlinkClick r:id="rId3"/>
              </a:rPr>
              <a:t> 4.0 International License</a:t>
            </a:r>
            <a:r>
              <a:rPr lang="en-US" sz="3500" dirty="0"/>
              <a:t>. </a:t>
            </a:r>
          </a:p>
        </p:txBody>
      </p:sp>
      <p:pic>
        <p:nvPicPr>
          <p:cNvPr id="1026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9388"/>
            <a:ext cx="1752599" cy="258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83346"/>
            <a:ext cx="1749425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5770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0" y="0"/>
            <a:ext cx="1492349" cy="1648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09600" y="1371600"/>
            <a:ext cx="5486400" cy="289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33" name="Oval 32"/>
          <p:cNvSpPr/>
          <p:nvPr/>
        </p:nvSpPr>
        <p:spPr>
          <a:xfrm>
            <a:off x="5715000" y="3048000"/>
            <a:ext cx="2895600" cy="36576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800600" y="4419600"/>
            <a:ext cx="1600200" cy="76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http://www.productwiki.com/upload/images/monster_energy_drin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1916347"/>
            <a:ext cx="790692" cy="1969853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>
            <a:off x="1905000" y="2667000"/>
            <a:ext cx="2819400" cy="1588"/>
          </a:xfrm>
          <a:prstGeom prst="straightConnector1">
            <a:avLst/>
          </a:prstGeom>
          <a:ln w="1397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-76200" y="1575137"/>
            <a:ext cx="121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Name of molecule in the can to the right that is used to start Cellular Respiration </a:t>
            </a:r>
            <a:endParaRPr lang="en-US" sz="1000" dirty="0"/>
          </a:p>
          <a:p>
            <a:pPr algn="ctr"/>
            <a:r>
              <a:rPr lang="en-US" sz="1000" b="1" dirty="0" smtClean="0">
                <a:solidFill>
                  <a:srgbClr val="FF0000"/>
                </a:solidFill>
              </a:rPr>
              <a:t>GLUCOSE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52399" y="48161"/>
            <a:ext cx="32765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Cellular Respiration</a:t>
            </a:r>
            <a:endParaRPr lang="en-US" sz="4000" b="1" cap="none" spc="0" dirty="0">
              <a:ln w="11430">
                <a:solidFill>
                  <a:schemeClr val="accent2">
                    <a:lumMod val="75000"/>
                  </a:schemeClr>
                </a:solidFill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17347" y="638145"/>
            <a:ext cx="693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</a:t>
            </a:r>
            <a:r>
              <a:rPr lang="en-US" sz="1600" b="1" baseline="-25000" dirty="0" smtClean="0"/>
              <a:t>6</a:t>
            </a:r>
            <a:r>
              <a:rPr lang="en-US" sz="1600" b="1" dirty="0" smtClean="0"/>
              <a:t>H</a:t>
            </a:r>
            <a:r>
              <a:rPr lang="en-US" sz="1600" b="1" baseline="-25000" dirty="0" smtClean="0"/>
              <a:t>12</a:t>
            </a:r>
            <a:r>
              <a:rPr lang="en-US" sz="1600" b="1" dirty="0" smtClean="0"/>
              <a:t>O</a:t>
            </a:r>
            <a:r>
              <a:rPr lang="en-US" sz="1600" b="1" baseline="-25000" dirty="0" smtClean="0"/>
              <a:t>6</a:t>
            </a:r>
            <a:r>
              <a:rPr lang="en-US" sz="1600" dirty="0" smtClean="0"/>
              <a:t>  +  </a:t>
            </a:r>
            <a:r>
              <a:rPr lang="en-US" sz="1600" b="1" dirty="0" smtClean="0">
                <a:solidFill>
                  <a:srgbClr val="FF0000"/>
                </a:solidFill>
              </a:rPr>
              <a:t>6</a:t>
            </a:r>
            <a:r>
              <a:rPr lang="en-US" sz="1600" dirty="0" smtClean="0"/>
              <a:t>O</a:t>
            </a:r>
            <a:r>
              <a:rPr lang="en-US" sz="1600" baseline="-25000" dirty="0" smtClean="0"/>
              <a:t>2 </a:t>
            </a:r>
            <a:r>
              <a:rPr lang="en-US" sz="1600" dirty="0" smtClean="0"/>
              <a:t>   +   </a:t>
            </a:r>
            <a:r>
              <a:rPr lang="en-US" sz="1600" b="1" dirty="0" smtClean="0">
                <a:solidFill>
                  <a:srgbClr val="FF0000"/>
                </a:solidFill>
              </a:rPr>
              <a:t>36-38</a:t>
            </a:r>
            <a:r>
              <a:rPr lang="en-US" sz="1600" dirty="0" smtClean="0"/>
              <a:t>ADP  +</a:t>
            </a:r>
            <a:r>
              <a:rPr lang="en-US" sz="1600" b="1" dirty="0" smtClean="0">
                <a:solidFill>
                  <a:srgbClr val="FF0000"/>
                </a:solidFill>
              </a:rPr>
              <a:t>36-38</a:t>
            </a:r>
            <a:r>
              <a:rPr lang="en-US" sz="1600" dirty="0" smtClean="0"/>
              <a:t>P </a:t>
            </a:r>
            <a:r>
              <a:rPr lang="en-US" sz="1600" dirty="0" smtClean="0">
                <a:sym typeface="Wingdings" pitchFamily="2" charset="2"/>
              </a:rPr>
              <a:t>  </a:t>
            </a:r>
            <a:r>
              <a:rPr lang="en-US" sz="1600" b="1" dirty="0" smtClean="0">
                <a:solidFill>
                  <a:srgbClr val="FF0000"/>
                </a:solidFill>
                <a:sym typeface="Wingdings" pitchFamily="2" charset="2"/>
              </a:rPr>
              <a:t>6</a:t>
            </a:r>
            <a:r>
              <a:rPr lang="en-US" sz="1600" dirty="0" smtClean="0">
                <a:sym typeface="Wingdings" pitchFamily="2" charset="2"/>
              </a:rPr>
              <a:t>CO2  + </a:t>
            </a:r>
            <a:r>
              <a:rPr lang="en-US" sz="1600" b="1" dirty="0" smtClean="0">
                <a:solidFill>
                  <a:srgbClr val="FF0000"/>
                </a:solidFill>
                <a:sym typeface="Wingdings" pitchFamily="2" charset="2"/>
              </a:rPr>
              <a:t>6</a:t>
            </a:r>
            <a:r>
              <a:rPr lang="en-US" sz="1600" dirty="0" smtClean="0">
                <a:sym typeface="Wingdings" pitchFamily="2" charset="2"/>
              </a:rPr>
              <a:t>H2O  + </a:t>
            </a:r>
            <a:r>
              <a:rPr lang="en-US" sz="1600" b="1" dirty="0" smtClean="0">
                <a:solidFill>
                  <a:srgbClr val="FF0000"/>
                </a:solidFill>
                <a:sym typeface="Wingdings" pitchFamily="2" charset="2"/>
              </a:rPr>
              <a:t>36-38</a:t>
            </a:r>
            <a:r>
              <a:rPr lang="en-US" sz="1600" dirty="0" smtClean="0">
                <a:sym typeface="Wingdings" pitchFamily="2" charset="2"/>
              </a:rPr>
              <a:t>ATP  </a:t>
            </a:r>
            <a:r>
              <a:rPr lang="en-US" sz="1600" dirty="0" smtClean="0"/>
              <a:t>  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828800" y="15240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Name of </a:t>
            </a:r>
            <a:r>
              <a:rPr lang="en-US" b="1" dirty="0" smtClean="0"/>
              <a:t>Path 1</a:t>
            </a:r>
            <a:r>
              <a:rPr lang="en-US" b="1" dirty="0" smtClean="0">
                <a:solidFill>
                  <a:srgbClr val="FF0000"/>
                </a:solidFill>
              </a:rPr>
              <a:t>GLYCOLYSIS</a:t>
            </a:r>
          </a:p>
          <a:p>
            <a:endParaRPr lang="en-US" sz="1200" dirty="0" smtClean="0"/>
          </a:p>
          <a:p>
            <a:r>
              <a:rPr lang="en-US" sz="1200" dirty="0" smtClean="0"/>
              <a:t>Name of the molecules that make this process happen </a:t>
            </a:r>
            <a:r>
              <a:rPr lang="en-US" sz="1200" b="1" dirty="0" smtClean="0">
                <a:solidFill>
                  <a:srgbClr val="FF0000"/>
                </a:solidFill>
              </a:rPr>
              <a:t>ENZYMES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57400" y="2819400"/>
            <a:ext cx="198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Total Number of </a:t>
            </a:r>
            <a:r>
              <a:rPr lang="en-US" sz="1600" b="1" dirty="0" smtClean="0"/>
              <a:t>ATP </a:t>
            </a:r>
            <a:r>
              <a:rPr lang="en-US" sz="1600" dirty="0" smtClean="0"/>
              <a:t>produced?  </a:t>
            </a:r>
            <a:r>
              <a:rPr lang="en-US" sz="1600" b="1" dirty="0" smtClean="0">
                <a:solidFill>
                  <a:srgbClr val="FF0000"/>
                </a:solidFill>
              </a:rPr>
              <a:t> 4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Any other energy products produced?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NADH</a:t>
            </a:r>
            <a:r>
              <a:rPr lang="en-US" sz="1600" dirty="0" smtClean="0"/>
              <a:t>*</a:t>
            </a:r>
            <a:endParaRPr lang="en-US" sz="16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1524000"/>
            <a:ext cx="1316545" cy="91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2209800"/>
            <a:ext cx="1316545" cy="91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4495800" y="3048000"/>
            <a:ext cx="1600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Name of these 2 molecules which are the products of the first path of cellular respiration.</a:t>
            </a:r>
          </a:p>
          <a:p>
            <a:pPr algn="ctr"/>
            <a:r>
              <a:rPr lang="en-US" sz="1000" b="1" dirty="0" smtClean="0">
                <a:solidFill>
                  <a:srgbClr val="FF0000"/>
                </a:solidFill>
              </a:rPr>
              <a:t>PYRUVATE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00400" y="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Name </a:t>
            </a:r>
            <a:r>
              <a:rPr lang="en-US" b="1" u="sng" dirty="0" smtClean="0">
                <a:solidFill>
                  <a:srgbClr val="FF0000"/>
                </a:solidFill>
              </a:rPr>
              <a:t>ANSWER KEY </a:t>
            </a:r>
            <a:r>
              <a:rPr lang="en-US" b="1" dirty="0" err="1" smtClean="0"/>
              <a:t>Date____________Period</a:t>
            </a:r>
            <a:r>
              <a:rPr lang="en-US" b="1" dirty="0" smtClean="0"/>
              <a:t>____</a:t>
            </a:r>
            <a:endParaRPr lang="en-US" b="1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981700" y="2184232"/>
            <a:ext cx="2019300" cy="0"/>
          </a:xfrm>
          <a:prstGeom prst="straightConnector1">
            <a:avLst/>
          </a:prstGeom>
          <a:ln w="1397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772400" y="1371600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Acetyl </a:t>
            </a:r>
          </a:p>
          <a:p>
            <a:pPr algn="ctr"/>
            <a:r>
              <a:rPr lang="en-US" sz="3600" b="1" dirty="0" err="1" smtClean="0"/>
              <a:t>CoA</a:t>
            </a:r>
            <a:endParaRPr lang="en-US" sz="3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096000" y="1371600"/>
            <a:ext cx="1676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Draw an arrow to the product above that’s produced during this part.</a:t>
            </a:r>
            <a:endParaRPr lang="en-US" sz="1000" b="1" dirty="0"/>
          </a:p>
        </p:txBody>
      </p:sp>
      <p:cxnSp>
        <p:nvCxnSpPr>
          <p:cNvPr id="31" name="Straight Arrow Connector 30"/>
          <p:cNvCxnSpPr/>
          <p:nvPr/>
        </p:nvCxnSpPr>
        <p:spPr>
          <a:xfrm rot="5400000">
            <a:off x="7735094" y="3466306"/>
            <a:ext cx="1905000" cy="1588"/>
          </a:xfrm>
          <a:prstGeom prst="straightConnector1">
            <a:avLst/>
          </a:prstGeom>
          <a:ln w="1397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urved Down Arrow 34"/>
          <p:cNvSpPr/>
          <p:nvPr/>
        </p:nvSpPr>
        <p:spPr>
          <a:xfrm rot="10800000">
            <a:off x="5791198" y="5334000"/>
            <a:ext cx="2590802" cy="1143000"/>
          </a:xfrm>
          <a:prstGeom prst="curved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76800" y="4419600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Name of the 4 carbon molecule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OXALOACETATE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553200" y="5105400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What are the “waste products”?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CO</a:t>
            </a:r>
            <a:r>
              <a:rPr lang="en-US" sz="1100" b="1" dirty="0" smtClean="0">
                <a:solidFill>
                  <a:srgbClr val="FF0000"/>
                </a:solidFill>
              </a:rPr>
              <a:t>2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400800" y="3352800"/>
            <a:ext cx="1600200" cy="76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/>
          <p:nvPr/>
        </p:nvCxnSpPr>
        <p:spPr>
          <a:xfrm flipH="1" flipV="1">
            <a:off x="2617347" y="5410200"/>
            <a:ext cx="3097653" cy="1588"/>
          </a:xfrm>
          <a:prstGeom prst="straightConnector1">
            <a:avLst/>
          </a:prstGeom>
          <a:ln w="1397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6477000" y="3429000"/>
            <a:ext cx="1447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Name of </a:t>
            </a:r>
          </a:p>
          <a:p>
            <a:pPr algn="ctr"/>
            <a:r>
              <a:rPr lang="en-US" sz="1400" b="1" dirty="0" smtClean="0"/>
              <a:t>Path2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KREBS CYCLE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543800" y="4419600"/>
            <a:ext cx="1600200" cy="76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7467600" y="4419600"/>
            <a:ext cx="1676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Name of the 6 carbon molecule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CITRATE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34" name="Curved Down Arrow 33"/>
          <p:cNvSpPr/>
          <p:nvPr/>
        </p:nvSpPr>
        <p:spPr>
          <a:xfrm>
            <a:off x="6019800" y="3276600"/>
            <a:ext cx="2362200" cy="990600"/>
          </a:xfrm>
          <a:prstGeom prst="curved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52400" y="4419600"/>
            <a:ext cx="4724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/>
              <a:t>Path 3 to be continued</a:t>
            </a:r>
          </a:p>
          <a:p>
            <a:r>
              <a:rPr lang="en-US" sz="3600" i="1" dirty="0" smtClean="0"/>
              <a:t>on the back</a:t>
            </a:r>
            <a:r>
              <a:rPr lang="en-US" sz="3600" dirty="0" smtClean="0"/>
              <a:t>.</a:t>
            </a:r>
          </a:p>
          <a:p>
            <a:r>
              <a:rPr lang="en-US" sz="2000" dirty="0" smtClean="0"/>
              <a:t>Name of </a:t>
            </a:r>
          </a:p>
          <a:p>
            <a:r>
              <a:rPr lang="en-US" sz="2000" dirty="0" smtClean="0"/>
              <a:t>Path 3:</a:t>
            </a:r>
            <a:r>
              <a:rPr lang="en-US" sz="2000" b="1" dirty="0" smtClean="0">
                <a:solidFill>
                  <a:srgbClr val="FF0000"/>
                </a:solidFill>
              </a:rPr>
              <a:t>ELECTRON 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TRANSPORT CHAIN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553200" y="4343400"/>
            <a:ext cx="838200" cy="76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400800" y="4419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# of ATP 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2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200400" y="5562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Name of the energy molecules that will be used in </a:t>
            </a:r>
            <a:r>
              <a:rPr lang="en-US" sz="1200" b="1" u="sng" dirty="0" smtClean="0"/>
              <a:t>part 3</a:t>
            </a:r>
            <a:r>
              <a:rPr lang="en-US" sz="1200" b="1" dirty="0" smtClean="0"/>
              <a:t>.</a:t>
            </a:r>
          </a:p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NADH and FADH</a:t>
            </a:r>
            <a:r>
              <a:rPr lang="en-US" sz="1200" b="1" baseline="-25000" dirty="0" smtClean="0">
                <a:solidFill>
                  <a:srgbClr val="FF0000"/>
                </a:solidFill>
              </a:rPr>
              <a:t>2</a:t>
            </a:r>
            <a:endParaRPr lang="en-US" sz="1200" b="1" baseline="-25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1858" y="3198489"/>
            <a:ext cx="89594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000" b="1" cap="none" spc="0" dirty="0" smtClean="0">
                <a:ln w="50800"/>
                <a:solidFill>
                  <a:srgbClr val="FF0000"/>
                </a:solidFill>
                <a:effectLst/>
              </a:rPr>
              <a:t>Path</a:t>
            </a:r>
            <a:r>
              <a:rPr lang="en-US" sz="7200" b="1" cap="none" spc="0" dirty="0" smtClean="0">
                <a:ln w="50800"/>
                <a:solidFill>
                  <a:srgbClr val="FF0000"/>
                </a:solidFill>
                <a:effectLst/>
              </a:rPr>
              <a:t>1</a:t>
            </a:r>
            <a:endParaRPr lang="en-US" sz="7200" b="1" cap="none" spc="0" dirty="0">
              <a:ln w="50800"/>
              <a:solidFill>
                <a:srgbClr val="FF0000"/>
              </a:solidFill>
              <a:effectLst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629400" y="2286000"/>
            <a:ext cx="89594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000" b="1" cap="none" spc="0" dirty="0" smtClean="0">
                <a:ln w="50800"/>
                <a:solidFill>
                  <a:srgbClr val="FF0000"/>
                </a:solidFill>
                <a:effectLst/>
              </a:rPr>
              <a:t>Part</a:t>
            </a:r>
            <a:r>
              <a:rPr lang="en-US" sz="7200" b="1" cap="none" spc="0" dirty="0" smtClean="0">
                <a:ln w="50800"/>
                <a:solidFill>
                  <a:srgbClr val="FF0000"/>
                </a:solidFill>
                <a:effectLst/>
              </a:rPr>
              <a:t>2</a:t>
            </a:r>
            <a:endParaRPr lang="en-US" sz="7200" b="1" cap="none" spc="0" dirty="0">
              <a:ln w="50800"/>
              <a:solidFill>
                <a:srgbClr val="FF0000"/>
              </a:solidFill>
              <a:effectLst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228258" y="5347855"/>
            <a:ext cx="89594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000" b="1" cap="none" spc="0" dirty="0" smtClean="0">
                <a:ln w="50800"/>
                <a:solidFill>
                  <a:srgbClr val="FF0000"/>
                </a:solidFill>
                <a:effectLst/>
              </a:rPr>
              <a:t>Path</a:t>
            </a:r>
            <a:r>
              <a:rPr lang="en-US" sz="7200" b="1" dirty="0" smtClean="0">
                <a:ln w="50800"/>
                <a:solidFill>
                  <a:srgbClr val="FF0000"/>
                </a:solidFill>
              </a:rPr>
              <a:t>3</a:t>
            </a:r>
            <a:endParaRPr lang="en-US" sz="7200" b="1" cap="none" spc="0" dirty="0">
              <a:ln w="50800"/>
              <a:solidFill>
                <a:srgbClr val="FF0000"/>
              </a:solidFill>
              <a:effectLst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6526975" y="976699"/>
            <a:ext cx="457200" cy="5473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2363959"/>
            <a:ext cx="1752599" cy="1674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2971800" y="304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Overall Equation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3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761101"/>
            <a:ext cx="9144000" cy="2096899"/>
          </a:xfrm>
          <a:prstGeom prst="rect">
            <a:avLst/>
          </a:prstGeom>
          <a:pattFill prst="lgConfetti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269862" y="521732"/>
            <a:ext cx="5742762" cy="184219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6200" y="76200"/>
            <a:ext cx="13716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2400"/>
            <a:ext cx="32004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Cellular Respiration, cont’d</a:t>
            </a:r>
            <a:endParaRPr lang="en-US" sz="3200" b="1" cap="none" spc="0" dirty="0">
              <a:ln w="11430">
                <a:solidFill>
                  <a:schemeClr val="accent2">
                    <a:lumMod val="75000"/>
                  </a:schemeClr>
                </a:solidFill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00400" y="152400"/>
            <a:ext cx="6098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Name_______________________Date_________Period</a:t>
            </a:r>
            <a:r>
              <a:rPr lang="en-US" b="1" dirty="0" smtClean="0"/>
              <a:t>____</a:t>
            </a:r>
            <a:endParaRPr lang="en-US" b="1" dirty="0"/>
          </a:p>
        </p:txBody>
      </p:sp>
      <p:grpSp>
        <p:nvGrpSpPr>
          <p:cNvPr id="244" name="Group 243"/>
          <p:cNvGrpSpPr/>
          <p:nvPr/>
        </p:nvGrpSpPr>
        <p:grpSpPr>
          <a:xfrm>
            <a:off x="-381000" y="2498519"/>
            <a:ext cx="9829800" cy="4208465"/>
            <a:chOff x="-228600" y="685800"/>
            <a:chExt cx="9613902" cy="4889686"/>
          </a:xfrm>
        </p:grpSpPr>
        <p:grpSp>
          <p:nvGrpSpPr>
            <p:cNvPr id="246" name="Group 131"/>
            <p:cNvGrpSpPr>
              <a:grpSpLocks/>
            </p:cNvGrpSpPr>
            <p:nvPr/>
          </p:nvGrpSpPr>
          <p:grpSpPr bwMode="auto">
            <a:xfrm>
              <a:off x="-228600" y="2079099"/>
              <a:ext cx="9613902" cy="1402811"/>
              <a:chOff x="-288" y="1804"/>
              <a:chExt cx="6288" cy="1177"/>
            </a:xfrm>
          </p:grpSpPr>
          <p:grpSp>
            <p:nvGrpSpPr>
              <p:cNvPr id="291" name="Group 6"/>
              <p:cNvGrpSpPr>
                <a:grpSpLocks/>
              </p:cNvGrpSpPr>
              <p:nvPr/>
            </p:nvGrpSpPr>
            <p:grpSpPr bwMode="auto">
              <a:xfrm>
                <a:off x="118" y="1804"/>
                <a:ext cx="405" cy="587"/>
                <a:chOff x="912" y="717"/>
                <a:chExt cx="288" cy="801"/>
              </a:xfrm>
            </p:grpSpPr>
            <p:sp>
              <p:nvSpPr>
                <p:cNvPr id="408" name="Oval 7"/>
                <p:cNvSpPr>
                  <a:spLocks noChangeArrowheads="1"/>
                </p:cNvSpPr>
                <p:nvPr/>
              </p:nvSpPr>
              <p:spPr bwMode="auto">
                <a:xfrm>
                  <a:off x="912" y="717"/>
                  <a:ext cx="288" cy="387"/>
                </a:xfrm>
                <a:prstGeom prst="ellipse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09" name="Freeform 8"/>
                <p:cNvSpPr>
                  <a:spLocks/>
                </p:cNvSpPr>
                <p:nvPr/>
              </p:nvSpPr>
              <p:spPr bwMode="auto">
                <a:xfrm>
                  <a:off x="955" y="1089"/>
                  <a:ext cx="47" cy="426"/>
                </a:xfrm>
                <a:custGeom>
                  <a:avLst/>
                  <a:gdLst>
                    <a:gd name="T0" fmla="*/ 22 w 47"/>
                    <a:gd name="T1" fmla="*/ 0 h 426"/>
                    <a:gd name="T2" fmla="*/ 34 w 47"/>
                    <a:gd name="T3" fmla="*/ 213 h 426"/>
                    <a:gd name="T4" fmla="*/ 47 w 47"/>
                    <a:gd name="T5" fmla="*/ 426 h 426"/>
                    <a:gd name="T6" fmla="*/ 0 60000 65536"/>
                    <a:gd name="T7" fmla="*/ 0 60000 65536"/>
                    <a:gd name="T8" fmla="*/ 0 60000 65536"/>
                    <a:gd name="T9" fmla="*/ 0 w 47"/>
                    <a:gd name="T10" fmla="*/ 0 h 426"/>
                    <a:gd name="T11" fmla="*/ 47 w 47"/>
                    <a:gd name="T12" fmla="*/ 426 h 4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7" h="426">
                      <a:moveTo>
                        <a:pt x="22" y="0"/>
                      </a:moveTo>
                      <a:cubicBezTo>
                        <a:pt x="11" y="103"/>
                        <a:pt x="6" y="127"/>
                        <a:pt x="34" y="213"/>
                      </a:cubicBezTo>
                      <a:cubicBezTo>
                        <a:pt x="30" y="259"/>
                        <a:pt x="0" y="382"/>
                        <a:pt x="47" y="426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" name="Freeform 9"/>
                <p:cNvSpPr>
                  <a:spLocks/>
                </p:cNvSpPr>
                <p:nvPr/>
              </p:nvSpPr>
              <p:spPr bwMode="auto">
                <a:xfrm>
                  <a:off x="1104" y="1104"/>
                  <a:ext cx="81" cy="414"/>
                </a:xfrm>
                <a:custGeom>
                  <a:avLst/>
                  <a:gdLst>
                    <a:gd name="T0" fmla="*/ 0 w 81"/>
                    <a:gd name="T1" fmla="*/ 0 h 414"/>
                    <a:gd name="T2" fmla="*/ 50 w 81"/>
                    <a:gd name="T3" fmla="*/ 351 h 414"/>
                    <a:gd name="T4" fmla="*/ 76 w 81"/>
                    <a:gd name="T5" fmla="*/ 376 h 414"/>
                    <a:gd name="T6" fmla="*/ 76 w 81"/>
                    <a:gd name="T7" fmla="*/ 414 h 4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1"/>
                    <a:gd name="T13" fmla="*/ 0 h 414"/>
                    <a:gd name="T14" fmla="*/ 81 w 81"/>
                    <a:gd name="T15" fmla="*/ 414 h 4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1" h="414">
                      <a:moveTo>
                        <a:pt x="0" y="0"/>
                      </a:moveTo>
                      <a:cubicBezTo>
                        <a:pt x="16" y="121"/>
                        <a:pt x="35" y="226"/>
                        <a:pt x="50" y="351"/>
                      </a:cubicBezTo>
                      <a:cubicBezTo>
                        <a:pt x="51" y="363"/>
                        <a:pt x="71" y="365"/>
                        <a:pt x="76" y="376"/>
                      </a:cubicBezTo>
                      <a:cubicBezTo>
                        <a:pt x="81" y="388"/>
                        <a:pt x="76" y="401"/>
                        <a:pt x="76" y="414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2" name="Group 10"/>
              <p:cNvGrpSpPr>
                <a:grpSpLocks/>
              </p:cNvGrpSpPr>
              <p:nvPr/>
            </p:nvGrpSpPr>
            <p:grpSpPr bwMode="auto">
              <a:xfrm>
                <a:off x="2957" y="1839"/>
                <a:ext cx="406" cy="587"/>
                <a:chOff x="912" y="717"/>
                <a:chExt cx="288" cy="801"/>
              </a:xfrm>
            </p:grpSpPr>
            <p:sp>
              <p:nvSpPr>
                <p:cNvPr id="405" name="Oval 11"/>
                <p:cNvSpPr>
                  <a:spLocks noChangeArrowheads="1"/>
                </p:cNvSpPr>
                <p:nvPr/>
              </p:nvSpPr>
              <p:spPr bwMode="auto">
                <a:xfrm>
                  <a:off x="912" y="717"/>
                  <a:ext cx="288" cy="387"/>
                </a:xfrm>
                <a:prstGeom prst="ellipse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06" name="Freeform 12"/>
                <p:cNvSpPr>
                  <a:spLocks/>
                </p:cNvSpPr>
                <p:nvPr/>
              </p:nvSpPr>
              <p:spPr bwMode="auto">
                <a:xfrm>
                  <a:off x="955" y="1089"/>
                  <a:ext cx="47" cy="426"/>
                </a:xfrm>
                <a:custGeom>
                  <a:avLst/>
                  <a:gdLst>
                    <a:gd name="T0" fmla="*/ 22 w 47"/>
                    <a:gd name="T1" fmla="*/ 0 h 426"/>
                    <a:gd name="T2" fmla="*/ 34 w 47"/>
                    <a:gd name="T3" fmla="*/ 213 h 426"/>
                    <a:gd name="T4" fmla="*/ 47 w 47"/>
                    <a:gd name="T5" fmla="*/ 426 h 426"/>
                    <a:gd name="T6" fmla="*/ 0 60000 65536"/>
                    <a:gd name="T7" fmla="*/ 0 60000 65536"/>
                    <a:gd name="T8" fmla="*/ 0 60000 65536"/>
                    <a:gd name="T9" fmla="*/ 0 w 47"/>
                    <a:gd name="T10" fmla="*/ 0 h 426"/>
                    <a:gd name="T11" fmla="*/ 47 w 47"/>
                    <a:gd name="T12" fmla="*/ 426 h 4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7" h="426">
                      <a:moveTo>
                        <a:pt x="22" y="0"/>
                      </a:moveTo>
                      <a:cubicBezTo>
                        <a:pt x="11" y="103"/>
                        <a:pt x="6" y="127"/>
                        <a:pt x="34" y="213"/>
                      </a:cubicBezTo>
                      <a:cubicBezTo>
                        <a:pt x="30" y="259"/>
                        <a:pt x="0" y="382"/>
                        <a:pt x="47" y="426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" name="Freeform 13"/>
                <p:cNvSpPr>
                  <a:spLocks/>
                </p:cNvSpPr>
                <p:nvPr/>
              </p:nvSpPr>
              <p:spPr bwMode="auto">
                <a:xfrm>
                  <a:off x="1104" y="1104"/>
                  <a:ext cx="81" cy="414"/>
                </a:xfrm>
                <a:custGeom>
                  <a:avLst/>
                  <a:gdLst>
                    <a:gd name="T0" fmla="*/ 0 w 81"/>
                    <a:gd name="T1" fmla="*/ 0 h 414"/>
                    <a:gd name="T2" fmla="*/ 50 w 81"/>
                    <a:gd name="T3" fmla="*/ 351 h 414"/>
                    <a:gd name="T4" fmla="*/ 76 w 81"/>
                    <a:gd name="T5" fmla="*/ 376 h 414"/>
                    <a:gd name="T6" fmla="*/ 76 w 81"/>
                    <a:gd name="T7" fmla="*/ 414 h 4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1"/>
                    <a:gd name="T13" fmla="*/ 0 h 414"/>
                    <a:gd name="T14" fmla="*/ 81 w 81"/>
                    <a:gd name="T15" fmla="*/ 414 h 4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1" h="414">
                      <a:moveTo>
                        <a:pt x="0" y="0"/>
                      </a:moveTo>
                      <a:cubicBezTo>
                        <a:pt x="16" y="121"/>
                        <a:pt x="35" y="226"/>
                        <a:pt x="50" y="351"/>
                      </a:cubicBezTo>
                      <a:cubicBezTo>
                        <a:pt x="51" y="363"/>
                        <a:pt x="71" y="365"/>
                        <a:pt x="76" y="376"/>
                      </a:cubicBezTo>
                      <a:cubicBezTo>
                        <a:pt x="81" y="388"/>
                        <a:pt x="76" y="401"/>
                        <a:pt x="76" y="414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3" name="Group 14"/>
              <p:cNvGrpSpPr>
                <a:grpSpLocks/>
              </p:cNvGrpSpPr>
              <p:nvPr/>
            </p:nvGrpSpPr>
            <p:grpSpPr bwMode="auto">
              <a:xfrm rot="10800000">
                <a:off x="-18" y="2372"/>
                <a:ext cx="406" cy="574"/>
                <a:chOff x="912" y="730"/>
                <a:chExt cx="288" cy="788"/>
              </a:xfrm>
            </p:grpSpPr>
            <p:sp>
              <p:nvSpPr>
                <p:cNvPr id="402" name="Oval 15"/>
                <p:cNvSpPr>
                  <a:spLocks noChangeArrowheads="1"/>
                </p:cNvSpPr>
                <p:nvPr/>
              </p:nvSpPr>
              <p:spPr bwMode="auto">
                <a:xfrm>
                  <a:off x="912" y="730"/>
                  <a:ext cx="288" cy="375"/>
                </a:xfrm>
                <a:prstGeom prst="ellipse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03" name="Freeform 16"/>
                <p:cNvSpPr>
                  <a:spLocks/>
                </p:cNvSpPr>
                <p:nvPr/>
              </p:nvSpPr>
              <p:spPr bwMode="auto">
                <a:xfrm>
                  <a:off x="955" y="1089"/>
                  <a:ext cx="47" cy="426"/>
                </a:xfrm>
                <a:custGeom>
                  <a:avLst/>
                  <a:gdLst>
                    <a:gd name="T0" fmla="*/ 22 w 47"/>
                    <a:gd name="T1" fmla="*/ 0 h 426"/>
                    <a:gd name="T2" fmla="*/ 34 w 47"/>
                    <a:gd name="T3" fmla="*/ 213 h 426"/>
                    <a:gd name="T4" fmla="*/ 47 w 47"/>
                    <a:gd name="T5" fmla="*/ 426 h 426"/>
                    <a:gd name="T6" fmla="*/ 0 60000 65536"/>
                    <a:gd name="T7" fmla="*/ 0 60000 65536"/>
                    <a:gd name="T8" fmla="*/ 0 60000 65536"/>
                    <a:gd name="T9" fmla="*/ 0 w 47"/>
                    <a:gd name="T10" fmla="*/ 0 h 426"/>
                    <a:gd name="T11" fmla="*/ 47 w 47"/>
                    <a:gd name="T12" fmla="*/ 426 h 4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7" h="426">
                      <a:moveTo>
                        <a:pt x="22" y="0"/>
                      </a:moveTo>
                      <a:cubicBezTo>
                        <a:pt x="11" y="103"/>
                        <a:pt x="6" y="127"/>
                        <a:pt x="34" y="213"/>
                      </a:cubicBezTo>
                      <a:cubicBezTo>
                        <a:pt x="30" y="259"/>
                        <a:pt x="0" y="382"/>
                        <a:pt x="47" y="426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4" name="Freeform 17"/>
                <p:cNvSpPr>
                  <a:spLocks/>
                </p:cNvSpPr>
                <p:nvPr/>
              </p:nvSpPr>
              <p:spPr bwMode="auto">
                <a:xfrm>
                  <a:off x="1104" y="1104"/>
                  <a:ext cx="81" cy="414"/>
                </a:xfrm>
                <a:custGeom>
                  <a:avLst/>
                  <a:gdLst>
                    <a:gd name="T0" fmla="*/ 0 w 81"/>
                    <a:gd name="T1" fmla="*/ 0 h 414"/>
                    <a:gd name="T2" fmla="*/ 50 w 81"/>
                    <a:gd name="T3" fmla="*/ 351 h 414"/>
                    <a:gd name="T4" fmla="*/ 76 w 81"/>
                    <a:gd name="T5" fmla="*/ 376 h 414"/>
                    <a:gd name="T6" fmla="*/ 76 w 81"/>
                    <a:gd name="T7" fmla="*/ 414 h 4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1"/>
                    <a:gd name="T13" fmla="*/ 0 h 414"/>
                    <a:gd name="T14" fmla="*/ 81 w 81"/>
                    <a:gd name="T15" fmla="*/ 414 h 4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1" h="414">
                      <a:moveTo>
                        <a:pt x="0" y="0"/>
                      </a:moveTo>
                      <a:cubicBezTo>
                        <a:pt x="16" y="121"/>
                        <a:pt x="35" y="226"/>
                        <a:pt x="50" y="351"/>
                      </a:cubicBezTo>
                      <a:cubicBezTo>
                        <a:pt x="51" y="363"/>
                        <a:pt x="71" y="365"/>
                        <a:pt x="76" y="376"/>
                      </a:cubicBezTo>
                      <a:cubicBezTo>
                        <a:pt x="81" y="388"/>
                        <a:pt x="76" y="401"/>
                        <a:pt x="76" y="414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4" name="Group 18"/>
              <p:cNvGrpSpPr>
                <a:grpSpLocks/>
              </p:cNvGrpSpPr>
              <p:nvPr/>
            </p:nvGrpSpPr>
            <p:grpSpPr bwMode="auto">
              <a:xfrm>
                <a:off x="2552" y="1839"/>
                <a:ext cx="405" cy="587"/>
                <a:chOff x="912" y="717"/>
                <a:chExt cx="288" cy="801"/>
              </a:xfrm>
            </p:grpSpPr>
            <p:sp>
              <p:nvSpPr>
                <p:cNvPr id="399" name="Oval 19"/>
                <p:cNvSpPr>
                  <a:spLocks noChangeArrowheads="1"/>
                </p:cNvSpPr>
                <p:nvPr/>
              </p:nvSpPr>
              <p:spPr bwMode="auto">
                <a:xfrm>
                  <a:off x="912" y="717"/>
                  <a:ext cx="288" cy="387"/>
                </a:xfrm>
                <a:prstGeom prst="ellipse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00" name="Freeform 20"/>
                <p:cNvSpPr>
                  <a:spLocks/>
                </p:cNvSpPr>
                <p:nvPr/>
              </p:nvSpPr>
              <p:spPr bwMode="auto">
                <a:xfrm>
                  <a:off x="955" y="1089"/>
                  <a:ext cx="47" cy="426"/>
                </a:xfrm>
                <a:custGeom>
                  <a:avLst/>
                  <a:gdLst>
                    <a:gd name="T0" fmla="*/ 22 w 47"/>
                    <a:gd name="T1" fmla="*/ 0 h 426"/>
                    <a:gd name="T2" fmla="*/ 34 w 47"/>
                    <a:gd name="T3" fmla="*/ 213 h 426"/>
                    <a:gd name="T4" fmla="*/ 47 w 47"/>
                    <a:gd name="T5" fmla="*/ 426 h 426"/>
                    <a:gd name="T6" fmla="*/ 0 60000 65536"/>
                    <a:gd name="T7" fmla="*/ 0 60000 65536"/>
                    <a:gd name="T8" fmla="*/ 0 60000 65536"/>
                    <a:gd name="T9" fmla="*/ 0 w 47"/>
                    <a:gd name="T10" fmla="*/ 0 h 426"/>
                    <a:gd name="T11" fmla="*/ 47 w 47"/>
                    <a:gd name="T12" fmla="*/ 426 h 4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7" h="426">
                      <a:moveTo>
                        <a:pt x="22" y="0"/>
                      </a:moveTo>
                      <a:cubicBezTo>
                        <a:pt x="11" y="103"/>
                        <a:pt x="6" y="127"/>
                        <a:pt x="34" y="213"/>
                      </a:cubicBezTo>
                      <a:cubicBezTo>
                        <a:pt x="30" y="259"/>
                        <a:pt x="0" y="382"/>
                        <a:pt x="47" y="426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1" name="Freeform 21"/>
                <p:cNvSpPr>
                  <a:spLocks/>
                </p:cNvSpPr>
                <p:nvPr/>
              </p:nvSpPr>
              <p:spPr bwMode="auto">
                <a:xfrm>
                  <a:off x="1104" y="1104"/>
                  <a:ext cx="81" cy="414"/>
                </a:xfrm>
                <a:custGeom>
                  <a:avLst/>
                  <a:gdLst>
                    <a:gd name="T0" fmla="*/ 0 w 81"/>
                    <a:gd name="T1" fmla="*/ 0 h 414"/>
                    <a:gd name="T2" fmla="*/ 50 w 81"/>
                    <a:gd name="T3" fmla="*/ 351 h 414"/>
                    <a:gd name="T4" fmla="*/ 76 w 81"/>
                    <a:gd name="T5" fmla="*/ 376 h 414"/>
                    <a:gd name="T6" fmla="*/ 76 w 81"/>
                    <a:gd name="T7" fmla="*/ 414 h 4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1"/>
                    <a:gd name="T13" fmla="*/ 0 h 414"/>
                    <a:gd name="T14" fmla="*/ 81 w 81"/>
                    <a:gd name="T15" fmla="*/ 414 h 4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1" h="414">
                      <a:moveTo>
                        <a:pt x="0" y="0"/>
                      </a:moveTo>
                      <a:cubicBezTo>
                        <a:pt x="16" y="121"/>
                        <a:pt x="35" y="226"/>
                        <a:pt x="50" y="351"/>
                      </a:cubicBezTo>
                      <a:cubicBezTo>
                        <a:pt x="51" y="363"/>
                        <a:pt x="71" y="365"/>
                        <a:pt x="76" y="376"/>
                      </a:cubicBezTo>
                      <a:cubicBezTo>
                        <a:pt x="81" y="388"/>
                        <a:pt x="76" y="401"/>
                        <a:pt x="76" y="414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5" name="Group 22"/>
              <p:cNvGrpSpPr>
                <a:grpSpLocks/>
              </p:cNvGrpSpPr>
              <p:nvPr/>
            </p:nvGrpSpPr>
            <p:grpSpPr bwMode="auto">
              <a:xfrm>
                <a:off x="2146" y="1946"/>
                <a:ext cx="406" cy="479"/>
                <a:chOff x="912" y="864"/>
                <a:chExt cx="288" cy="654"/>
              </a:xfrm>
            </p:grpSpPr>
            <p:sp>
              <p:nvSpPr>
                <p:cNvPr id="396" name="Oval 23"/>
                <p:cNvSpPr>
                  <a:spLocks noChangeArrowheads="1"/>
                </p:cNvSpPr>
                <p:nvPr/>
              </p:nvSpPr>
              <p:spPr bwMode="auto">
                <a:xfrm>
                  <a:off x="912" y="864"/>
                  <a:ext cx="288" cy="240"/>
                </a:xfrm>
                <a:prstGeom prst="ellipse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97" name="Freeform 24"/>
                <p:cNvSpPr>
                  <a:spLocks/>
                </p:cNvSpPr>
                <p:nvPr/>
              </p:nvSpPr>
              <p:spPr bwMode="auto">
                <a:xfrm>
                  <a:off x="955" y="1089"/>
                  <a:ext cx="47" cy="426"/>
                </a:xfrm>
                <a:custGeom>
                  <a:avLst/>
                  <a:gdLst>
                    <a:gd name="T0" fmla="*/ 22 w 47"/>
                    <a:gd name="T1" fmla="*/ 0 h 426"/>
                    <a:gd name="T2" fmla="*/ 34 w 47"/>
                    <a:gd name="T3" fmla="*/ 213 h 426"/>
                    <a:gd name="T4" fmla="*/ 47 w 47"/>
                    <a:gd name="T5" fmla="*/ 426 h 426"/>
                    <a:gd name="T6" fmla="*/ 0 60000 65536"/>
                    <a:gd name="T7" fmla="*/ 0 60000 65536"/>
                    <a:gd name="T8" fmla="*/ 0 60000 65536"/>
                    <a:gd name="T9" fmla="*/ 0 w 47"/>
                    <a:gd name="T10" fmla="*/ 0 h 426"/>
                    <a:gd name="T11" fmla="*/ 47 w 47"/>
                    <a:gd name="T12" fmla="*/ 426 h 4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7" h="426">
                      <a:moveTo>
                        <a:pt x="22" y="0"/>
                      </a:moveTo>
                      <a:cubicBezTo>
                        <a:pt x="11" y="103"/>
                        <a:pt x="6" y="127"/>
                        <a:pt x="34" y="213"/>
                      </a:cubicBezTo>
                      <a:cubicBezTo>
                        <a:pt x="30" y="259"/>
                        <a:pt x="0" y="382"/>
                        <a:pt x="47" y="426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8" name="Freeform 25"/>
                <p:cNvSpPr>
                  <a:spLocks/>
                </p:cNvSpPr>
                <p:nvPr/>
              </p:nvSpPr>
              <p:spPr bwMode="auto">
                <a:xfrm>
                  <a:off x="1104" y="1104"/>
                  <a:ext cx="81" cy="414"/>
                </a:xfrm>
                <a:custGeom>
                  <a:avLst/>
                  <a:gdLst>
                    <a:gd name="T0" fmla="*/ 0 w 81"/>
                    <a:gd name="T1" fmla="*/ 0 h 414"/>
                    <a:gd name="T2" fmla="*/ 50 w 81"/>
                    <a:gd name="T3" fmla="*/ 351 h 414"/>
                    <a:gd name="T4" fmla="*/ 76 w 81"/>
                    <a:gd name="T5" fmla="*/ 376 h 414"/>
                    <a:gd name="T6" fmla="*/ 76 w 81"/>
                    <a:gd name="T7" fmla="*/ 414 h 4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1"/>
                    <a:gd name="T13" fmla="*/ 0 h 414"/>
                    <a:gd name="T14" fmla="*/ 81 w 81"/>
                    <a:gd name="T15" fmla="*/ 414 h 4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1" h="414">
                      <a:moveTo>
                        <a:pt x="0" y="0"/>
                      </a:moveTo>
                      <a:cubicBezTo>
                        <a:pt x="16" y="121"/>
                        <a:pt x="35" y="226"/>
                        <a:pt x="50" y="351"/>
                      </a:cubicBezTo>
                      <a:cubicBezTo>
                        <a:pt x="51" y="363"/>
                        <a:pt x="71" y="365"/>
                        <a:pt x="76" y="376"/>
                      </a:cubicBezTo>
                      <a:cubicBezTo>
                        <a:pt x="81" y="388"/>
                        <a:pt x="76" y="401"/>
                        <a:pt x="76" y="414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6" name="Group 26"/>
              <p:cNvGrpSpPr>
                <a:grpSpLocks/>
              </p:cNvGrpSpPr>
              <p:nvPr/>
            </p:nvGrpSpPr>
            <p:grpSpPr bwMode="auto">
              <a:xfrm>
                <a:off x="5053" y="1839"/>
                <a:ext cx="406" cy="587"/>
                <a:chOff x="912" y="717"/>
                <a:chExt cx="288" cy="801"/>
              </a:xfrm>
            </p:grpSpPr>
            <p:sp>
              <p:nvSpPr>
                <p:cNvPr id="393" name="Oval 27"/>
                <p:cNvSpPr>
                  <a:spLocks noChangeArrowheads="1"/>
                </p:cNvSpPr>
                <p:nvPr/>
              </p:nvSpPr>
              <p:spPr bwMode="auto">
                <a:xfrm>
                  <a:off x="912" y="717"/>
                  <a:ext cx="288" cy="387"/>
                </a:xfrm>
                <a:prstGeom prst="ellipse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94" name="Freeform 28"/>
                <p:cNvSpPr>
                  <a:spLocks/>
                </p:cNvSpPr>
                <p:nvPr/>
              </p:nvSpPr>
              <p:spPr bwMode="auto">
                <a:xfrm>
                  <a:off x="955" y="1089"/>
                  <a:ext cx="47" cy="426"/>
                </a:xfrm>
                <a:custGeom>
                  <a:avLst/>
                  <a:gdLst>
                    <a:gd name="T0" fmla="*/ 22 w 47"/>
                    <a:gd name="T1" fmla="*/ 0 h 426"/>
                    <a:gd name="T2" fmla="*/ 34 w 47"/>
                    <a:gd name="T3" fmla="*/ 213 h 426"/>
                    <a:gd name="T4" fmla="*/ 47 w 47"/>
                    <a:gd name="T5" fmla="*/ 426 h 426"/>
                    <a:gd name="T6" fmla="*/ 0 60000 65536"/>
                    <a:gd name="T7" fmla="*/ 0 60000 65536"/>
                    <a:gd name="T8" fmla="*/ 0 60000 65536"/>
                    <a:gd name="T9" fmla="*/ 0 w 47"/>
                    <a:gd name="T10" fmla="*/ 0 h 426"/>
                    <a:gd name="T11" fmla="*/ 47 w 47"/>
                    <a:gd name="T12" fmla="*/ 426 h 4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7" h="426">
                      <a:moveTo>
                        <a:pt x="22" y="0"/>
                      </a:moveTo>
                      <a:cubicBezTo>
                        <a:pt x="11" y="103"/>
                        <a:pt x="6" y="127"/>
                        <a:pt x="34" y="213"/>
                      </a:cubicBezTo>
                      <a:cubicBezTo>
                        <a:pt x="30" y="259"/>
                        <a:pt x="0" y="382"/>
                        <a:pt x="47" y="426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5" name="Freeform 29"/>
                <p:cNvSpPr>
                  <a:spLocks/>
                </p:cNvSpPr>
                <p:nvPr/>
              </p:nvSpPr>
              <p:spPr bwMode="auto">
                <a:xfrm>
                  <a:off x="1104" y="1104"/>
                  <a:ext cx="81" cy="414"/>
                </a:xfrm>
                <a:custGeom>
                  <a:avLst/>
                  <a:gdLst>
                    <a:gd name="T0" fmla="*/ 0 w 81"/>
                    <a:gd name="T1" fmla="*/ 0 h 414"/>
                    <a:gd name="T2" fmla="*/ 50 w 81"/>
                    <a:gd name="T3" fmla="*/ 351 h 414"/>
                    <a:gd name="T4" fmla="*/ 76 w 81"/>
                    <a:gd name="T5" fmla="*/ 376 h 414"/>
                    <a:gd name="T6" fmla="*/ 76 w 81"/>
                    <a:gd name="T7" fmla="*/ 414 h 4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1"/>
                    <a:gd name="T13" fmla="*/ 0 h 414"/>
                    <a:gd name="T14" fmla="*/ 81 w 81"/>
                    <a:gd name="T15" fmla="*/ 414 h 4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1" h="414">
                      <a:moveTo>
                        <a:pt x="0" y="0"/>
                      </a:moveTo>
                      <a:cubicBezTo>
                        <a:pt x="16" y="121"/>
                        <a:pt x="35" y="226"/>
                        <a:pt x="50" y="351"/>
                      </a:cubicBezTo>
                      <a:cubicBezTo>
                        <a:pt x="51" y="363"/>
                        <a:pt x="71" y="365"/>
                        <a:pt x="76" y="376"/>
                      </a:cubicBezTo>
                      <a:cubicBezTo>
                        <a:pt x="81" y="388"/>
                        <a:pt x="76" y="401"/>
                        <a:pt x="76" y="414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7" name="Group 30"/>
              <p:cNvGrpSpPr>
                <a:grpSpLocks/>
              </p:cNvGrpSpPr>
              <p:nvPr/>
            </p:nvGrpSpPr>
            <p:grpSpPr bwMode="auto">
              <a:xfrm>
                <a:off x="4242" y="1839"/>
                <a:ext cx="406" cy="587"/>
                <a:chOff x="912" y="717"/>
                <a:chExt cx="288" cy="801"/>
              </a:xfrm>
            </p:grpSpPr>
            <p:sp>
              <p:nvSpPr>
                <p:cNvPr id="390" name="Oval 31"/>
                <p:cNvSpPr>
                  <a:spLocks noChangeArrowheads="1"/>
                </p:cNvSpPr>
                <p:nvPr/>
              </p:nvSpPr>
              <p:spPr bwMode="auto">
                <a:xfrm>
                  <a:off x="912" y="717"/>
                  <a:ext cx="288" cy="387"/>
                </a:xfrm>
                <a:prstGeom prst="ellipse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91" name="Freeform 32"/>
                <p:cNvSpPr>
                  <a:spLocks/>
                </p:cNvSpPr>
                <p:nvPr/>
              </p:nvSpPr>
              <p:spPr bwMode="auto">
                <a:xfrm>
                  <a:off x="955" y="1089"/>
                  <a:ext cx="47" cy="426"/>
                </a:xfrm>
                <a:custGeom>
                  <a:avLst/>
                  <a:gdLst>
                    <a:gd name="T0" fmla="*/ 22 w 47"/>
                    <a:gd name="T1" fmla="*/ 0 h 426"/>
                    <a:gd name="T2" fmla="*/ 34 w 47"/>
                    <a:gd name="T3" fmla="*/ 213 h 426"/>
                    <a:gd name="T4" fmla="*/ 47 w 47"/>
                    <a:gd name="T5" fmla="*/ 426 h 426"/>
                    <a:gd name="T6" fmla="*/ 0 60000 65536"/>
                    <a:gd name="T7" fmla="*/ 0 60000 65536"/>
                    <a:gd name="T8" fmla="*/ 0 60000 65536"/>
                    <a:gd name="T9" fmla="*/ 0 w 47"/>
                    <a:gd name="T10" fmla="*/ 0 h 426"/>
                    <a:gd name="T11" fmla="*/ 47 w 47"/>
                    <a:gd name="T12" fmla="*/ 426 h 4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7" h="426">
                      <a:moveTo>
                        <a:pt x="22" y="0"/>
                      </a:moveTo>
                      <a:cubicBezTo>
                        <a:pt x="11" y="103"/>
                        <a:pt x="6" y="127"/>
                        <a:pt x="34" y="213"/>
                      </a:cubicBezTo>
                      <a:cubicBezTo>
                        <a:pt x="30" y="259"/>
                        <a:pt x="0" y="382"/>
                        <a:pt x="47" y="426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" name="Freeform 33"/>
                <p:cNvSpPr>
                  <a:spLocks/>
                </p:cNvSpPr>
                <p:nvPr/>
              </p:nvSpPr>
              <p:spPr bwMode="auto">
                <a:xfrm>
                  <a:off x="1104" y="1104"/>
                  <a:ext cx="81" cy="414"/>
                </a:xfrm>
                <a:custGeom>
                  <a:avLst/>
                  <a:gdLst>
                    <a:gd name="T0" fmla="*/ 0 w 81"/>
                    <a:gd name="T1" fmla="*/ 0 h 414"/>
                    <a:gd name="T2" fmla="*/ 50 w 81"/>
                    <a:gd name="T3" fmla="*/ 351 h 414"/>
                    <a:gd name="T4" fmla="*/ 76 w 81"/>
                    <a:gd name="T5" fmla="*/ 376 h 414"/>
                    <a:gd name="T6" fmla="*/ 76 w 81"/>
                    <a:gd name="T7" fmla="*/ 414 h 4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1"/>
                    <a:gd name="T13" fmla="*/ 0 h 414"/>
                    <a:gd name="T14" fmla="*/ 81 w 81"/>
                    <a:gd name="T15" fmla="*/ 414 h 4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1" h="414">
                      <a:moveTo>
                        <a:pt x="0" y="0"/>
                      </a:moveTo>
                      <a:cubicBezTo>
                        <a:pt x="16" y="121"/>
                        <a:pt x="35" y="226"/>
                        <a:pt x="50" y="351"/>
                      </a:cubicBezTo>
                      <a:cubicBezTo>
                        <a:pt x="51" y="363"/>
                        <a:pt x="71" y="365"/>
                        <a:pt x="76" y="376"/>
                      </a:cubicBezTo>
                      <a:cubicBezTo>
                        <a:pt x="81" y="388"/>
                        <a:pt x="76" y="401"/>
                        <a:pt x="76" y="414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8" name="Group 34"/>
              <p:cNvGrpSpPr>
                <a:grpSpLocks/>
              </p:cNvGrpSpPr>
              <p:nvPr/>
            </p:nvGrpSpPr>
            <p:grpSpPr bwMode="auto">
              <a:xfrm>
                <a:off x="4648" y="1839"/>
                <a:ext cx="405" cy="587"/>
                <a:chOff x="912" y="717"/>
                <a:chExt cx="288" cy="801"/>
              </a:xfrm>
            </p:grpSpPr>
            <p:sp>
              <p:nvSpPr>
                <p:cNvPr id="387" name="Oval 35"/>
                <p:cNvSpPr>
                  <a:spLocks noChangeArrowheads="1"/>
                </p:cNvSpPr>
                <p:nvPr/>
              </p:nvSpPr>
              <p:spPr bwMode="auto">
                <a:xfrm>
                  <a:off x="912" y="717"/>
                  <a:ext cx="288" cy="387"/>
                </a:xfrm>
                <a:prstGeom prst="ellipse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88" name="Freeform 36"/>
                <p:cNvSpPr>
                  <a:spLocks/>
                </p:cNvSpPr>
                <p:nvPr/>
              </p:nvSpPr>
              <p:spPr bwMode="auto">
                <a:xfrm>
                  <a:off x="955" y="1089"/>
                  <a:ext cx="47" cy="426"/>
                </a:xfrm>
                <a:custGeom>
                  <a:avLst/>
                  <a:gdLst>
                    <a:gd name="T0" fmla="*/ 22 w 47"/>
                    <a:gd name="T1" fmla="*/ 0 h 426"/>
                    <a:gd name="T2" fmla="*/ 34 w 47"/>
                    <a:gd name="T3" fmla="*/ 213 h 426"/>
                    <a:gd name="T4" fmla="*/ 47 w 47"/>
                    <a:gd name="T5" fmla="*/ 426 h 426"/>
                    <a:gd name="T6" fmla="*/ 0 60000 65536"/>
                    <a:gd name="T7" fmla="*/ 0 60000 65536"/>
                    <a:gd name="T8" fmla="*/ 0 60000 65536"/>
                    <a:gd name="T9" fmla="*/ 0 w 47"/>
                    <a:gd name="T10" fmla="*/ 0 h 426"/>
                    <a:gd name="T11" fmla="*/ 47 w 47"/>
                    <a:gd name="T12" fmla="*/ 426 h 4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7" h="426">
                      <a:moveTo>
                        <a:pt x="22" y="0"/>
                      </a:moveTo>
                      <a:cubicBezTo>
                        <a:pt x="11" y="103"/>
                        <a:pt x="6" y="127"/>
                        <a:pt x="34" y="213"/>
                      </a:cubicBezTo>
                      <a:cubicBezTo>
                        <a:pt x="30" y="259"/>
                        <a:pt x="0" y="382"/>
                        <a:pt x="47" y="426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" name="Freeform 37"/>
                <p:cNvSpPr>
                  <a:spLocks/>
                </p:cNvSpPr>
                <p:nvPr/>
              </p:nvSpPr>
              <p:spPr bwMode="auto">
                <a:xfrm>
                  <a:off x="1104" y="1104"/>
                  <a:ext cx="81" cy="414"/>
                </a:xfrm>
                <a:custGeom>
                  <a:avLst/>
                  <a:gdLst>
                    <a:gd name="T0" fmla="*/ 0 w 81"/>
                    <a:gd name="T1" fmla="*/ 0 h 414"/>
                    <a:gd name="T2" fmla="*/ 50 w 81"/>
                    <a:gd name="T3" fmla="*/ 351 h 414"/>
                    <a:gd name="T4" fmla="*/ 76 w 81"/>
                    <a:gd name="T5" fmla="*/ 376 h 414"/>
                    <a:gd name="T6" fmla="*/ 76 w 81"/>
                    <a:gd name="T7" fmla="*/ 414 h 4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1"/>
                    <a:gd name="T13" fmla="*/ 0 h 414"/>
                    <a:gd name="T14" fmla="*/ 81 w 81"/>
                    <a:gd name="T15" fmla="*/ 414 h 4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1" h="414">
                      <a:moveTo>
                        <a:pt x="0" y="0"/>
                      </a:moveTo>
                      <a:cubicBezTo>
                        <a:pt x="16" y="121"/>
                        <a:pt x="35" y="226"/>
                        <a:pt x="50" y="351"/>
                      </a:cubicBezTo>
                      <a:cubicBezTo>
                        <a:pt x="51" y="363"/>
                        <a:pt x="71" y="365"/>
                        <a:pt x="76" y="376"/>
                      </a:cubicBezTo>
                      <a:cubicBezTo>
                        <a:pt x="81" y="388"/>
                        <a:pt x="76" y="401"/>
                        <a:pt x="76" y="414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9" name="Group 38"/>
              <p:cNvGrpSpPr>
                <a:grpSpLocks/>
              </p:cNvGrpSpPr>
              <p:nvPr/>
            </p:nvGrpSpPr>
            <p:grpSpPr bwMode="auto">
              <a:xfrm>
                <a:off x="523" y="1839"/>
                <a:ext cx="406" cy="587"/>
                <a:chOff x="912" y="717"/>
                <a:chExt cx="288" cy="801"/>
              </a:xfrm>
            </p:grpSpPr>
            <p:sp>
              <p:nvSpPr>
                <p:cNvPr id="384" name="Oval 39"/>
                <p:cNvSpPr>
                  <a:spLocks noChangeArrowheads="1"/>
                </p:cNvSpPr>
                <p:nvPr/>
              </p:nvSpPr>
              <p:spPr bwMode="auto">
                <a:xfrm>
                  <a:off x="912" y="717"/>
                  <a:ext cx="288" cy="387"/>
                </a:xfrm>
                <a:prstGeom prst="ellipse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85" name="Freeform 40"/>
                <p:cNvSpPr>
                  <a:spLocks/>
                </p:cNvSpPr>
                <p:nvPr/>
              </p:nvSpPr>
              <p:spPr bwMode="auto">
                <a:xfrm>
                  <a:off x="955" y="1089"/>
                  <a:ext cx="47" cy="426"/>
                </a:xfrm>
                <a:custGeom>
                  <a:avLst/>
                  <a:gdLst>
                    <a:gd name="T0" fmla="*/ 22 w 47"/>
                    <a:gd name="T1" fmla="*/ 0 h 426"/>
                    <a:gd name="T2" fmla="*/ 34 w 47"/>
                    <a:gd name="T3" fmla="*/ 213 h 426"/>
                    <a:gd name="T4" fmla="*/ 47 w 47"/>
                    <a:gd name="T5" fmla="*/ 426 h 426"/>
                    <a:gd name="T6" fmla="*/ 0 60000 65536"/>
                    <a:gd name="T7" fmla="*/ 0 60000 65536"/>
                    <a:gd name="T8" fmla="*/ 0 60000 65536"/>
                    <a:gd name="T9" fmla="*/ 0 w 47"/>
                    <a:gd name="T10" fmla="*/ 0 h 426"/>
                    <a:gd name="T11" fmla="*/ 47 w 47"/>
                    <a:gd name="T12" fmla="*/ 426 h 4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7" h="426">
                      <a:moveTo>
                        <a:pt x="22" y="0"/>
                      </a:moveTo>
                      <a:cubicBezTo>
                        <a:pt x="11" y="103"/>
                        <a:pt x="6" y="127"/>
                        <a:pt x="34" y="213"/>
                      </a:cubicBezTo>
                      <a:cubicBezTo>
                        <a:pt x="30" y="259"/>
                        <a:pt x="0" y="382"/>
                        <a:pt x="47" y="426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" name="Freeform 41"/>
                <p:cNvSpPr>
                  <a:spLocks/>
                </p:cNvSpPr>
                <p:nvPr/>
              </p:nvSpPr>
              <p:spPr bwMode="auto">
                <a:xfrm>
                  <a:off x="1104" y="1104"/>
                  <a:ext cx="81" cy="414"/>
                </a:xfrm>
                <a:custGeom>
                  <a:avLst/>
                  <a:gdLst>
                    <a:gd name="T0" fmla="*/ 0 w 81"/>
                    <a:gd name="T1" fmla="*/ 0 h 414"/>
                    <a:gd name="T2" fmla="*/ 50 w 81"/>
                    <a:gd name="T3" fmla="*/ 351 h 414"/>
                    <a:gd name="T4" fmla="*/ 76 w 81"/>
                    <a:gd name="T5" fmla="*/ 376 h 414"/>
                    <a:gd name="T6" fmla="*/ 76 w 81"/>
                    <a:gd name="T7" fmla="*/ 414 h 4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1"/>
                    <a:gd name="T13" fmla="*/ 0 h 414"/>
                    <a:gd name="T14" fmla="*/ 81 w 81"/>
                    <a:gd name="T15" fmla="*/ 414 h 4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1" h="414">
                      <a:moveTo>
                        <a:pt x="0" y="0"/>
                      </a:moveTo>
                      <a:cubicBezTo>
                        <a:pt x="16" y="121"/>
                        <a:pt x="35" y="226"/>
                        <a:pt x="50" y="351"/>
                      </a:cubicBezTo>
                      <a:cubicBezTo>
                        <a:pt x="51" y="363"/>
                        <a:pt x="71" y="365"/>
                        <a:pt x="76" y="376"/>
                      </a:cubicBezTo>
                      <a:cubicBezTo>
                        <a:pt x="81" y="388"/>
                        <a:pt x="76" y="401"/>
                        <a:pt x="76" y="414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0" name="Group 42"/>
              <p:cNvGrpSpPr>
                <a:grpSpLocks/>
              </p:cNvGrpSpPr>
              <p:nvPr/>
            </p:nvGrpSpPr>
            <p:grpSpPr bwMode="auto">
              <a:xfrm rot="10800000">
                <a:off x="388" y="2371"/>
                <a:ext cx="406" cy="575"/>
                <a:chOff x="912" y="729"/>
                <a:chExt cx="288" cy="789"/>
              </a:xfrm>
            </p:grpSpPr>
            <p:sp>
              <p:nvSpPr>
                <p:cNvPr id="381" name="Oval 43"/>
                <p:cNvSpPr>
                  <a:spLocks noChangeArrowheads="1"/>
                </p:cNvSpPr>
                <p:nvPr/>
              </p:nvSpPr>
              <p:spPr bwMode="auto">
                <a:xfrm>
                  <a:off x="912" y="729"/>
                  <a:ext cx="288" cy="375"/>
                </a:xfrm>
                <a:prstGeom prst="ellipse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82" name="Freeform 44"/>
                <p:cNvSpPr>
                  <a:spLocks/>
                </p:cNvSpPr>
                <p:nvPr/>
              </p:nvSpPr>
              <p:spPr bwMode="auto">
                <a:xfrm>
                  <a:off x="955" y="1089"/>
                  <a:ext cx="47" cy="426"/>
                </a:xfrm>
                <a:custGeom>
                  <a:avLst/>
                  <a:gdLst>
                    <a:gd name="T0" fmla="*/ 22 w 47"/>
                    <a:gd name="T1" fmla="*/ 0 h 426"/>
                    <a:gd name="T2" fmla="*/ 34 w 47"/>
                    <a:gd name="T3" fmla="*/ 213 h 426"/>
                    <a:gd name="T4" fmla="*/ 47 w 47"/>
                    <a:gd name="T5" fmla="*/ 426 h 426"/>
                    <a:gd name="T6" fmla="*/ 0 60000 65536"/>
                    <a:gd name="T7" fmla="*/ 0 60000 65536"/>
                    <a:gd name="T8" fmla="*/ 0 60000 65536"/>
                    <a:gd name="T9" fmla="*/ 0 w 47"/>
                    <a:gd name="T10" fmla="*/ 0 h 426"/>
                    <a:gd name="T11" fmla="*/ 47 w 47"/>
                    <a:gd name="T12" fmla="*/ 426 h 4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7" h="426">
                      <a:moveTo>
                        <a:pt x="22" y="0"/>
                      </a:moveTo>
                      <a:cubicBezTo>
                        <a:pt x="11" y="103"/>
                        <a:pt x="6" y="127"/>
                        <a:pt x="34" y="213"/>
                      </a:cubicBezTo>
                      <a:cubicBezTo>
                        <a:pt x="30" y="259"/>
                        <a:pt x="0" y="382"/>
                        <a:pt x="47" y="426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3" name="Freeform 45"/>
                <p:cNvSpPr>
                  <a:spLocks/>
                </p:cNvSpPr>
                <p:nvPr/>
              </p:nvSpPr>
              <p:spPr bwMode="auto">
                <a:xfrm>
                  <a:off x="1104" y="1104"/>
                  <a:ext cx="81" cy="414"/>
                </a:xfrm>
                <a:custGeom>
                  <a:avLst/>
                  <a:gdLst>
                    <a:gd name="T0" fmla="*/ 0 w 81"/>
                    <a:gd name="T1" fmla="*/ 0 h 414"/>
                    <a:gd name="T2" fmla="*/ 50 w 81"/>
                    <a:gd name="T3" fmla="*/ 351 h 414"/>
                    <a:gd name="T4" fmla="*/ 76 w 81"/>
                    <a:gd name="T5" fmla="*/ 376 h 414"/>
                    <a:gd name="T6" fmla="*/ 76 w 81"/>
                    <a:gd name="T7" fmla="*/ 414 h 4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1"/>
                    <a:gd name="T13" fmla="*/ 0 h 414"/>
                    <a:gd name="T14" fmla="*/ 81 w 81"/>
                    <a:gd name="T15" fmla="*/ 414 h 4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1" h="414">
                      <a:moveTo>
                        <a:pt x="0" y="0"/>
                      </a:moveTo>
                      <a:cubicBezTo>
                        <a:pt x="16" y="121"/>
                        <a:pt x="35" y="226"/>
                        <a:pt x="50" y="351"/>
                      </a:cubicBezTo>
                      <a:cubicBezTo>
                        <a:pt x="51" y="363"/>
                        <a:pt x="71" y="365"/>
                        <a:pt x="76" y="376"/>
                      </a:cubicBezTo>
                      <a:cubicBezTo>
                        <a:pt x="81" y="388"/>
                        <a:pt x="76" y="401"/>
                        <a:pt x="76" y="414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1" name="Group 46"/>
              <p:cNvGrpSpPr>
                <a:grpSpLocks/>
              </p:cNvGrpSpPr>
              <p:nvPr/>
            </p:nvGrpSpPr>
            <p:grpSpPr bwMode="auto">
              <a:xfrm rot="10800000">
                <a:off x="794" y="2370"/>
                <a:ext cx="405" cy="477"/>
                <a:chOff x="912" y="864"/>
                <a:chExt cx="288" cy="654"/>
              </a:xfrm>
            </p:grpSpPr>
            <p:sp>
              <p:nvSpPr>
                <p:cNvPr id="378" name="Oval 47"/>
                <p:cNvSpPr>
                  <a:spLocks noChangeArrowheads="1"/>
                </p:cNvSpPr>
                <p:nvPr/>
              </p:nvSpPr>
              <p:spPr bwMode="auto">
                <a:xfrm>
                  <a:off x="912" y="864"/>
                  <a:ext cx="288" cy="240"/>
                </a:xfrm>
                <a:prstGeom prst="ellipse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79" name="Freeform 48"/>
                <p:cNvSpPr>
                  <a:spLocks/>
                </p:cNvSpPr>
                <p:nvPr/>
              </p:nvSpPr>
              <p:spPr bwMode="auto">
                <a:xfrm>
                  <a:off x="955" y="1089"/>
                  <a:ext cx="47" cy="426"/>
                </a:xfrm>
                <a:custGeom>
                  <a:avLst/>
                  <a:gdLst>
                    <a:gd name="T0" fmla="*/ 22 w 47"/>
                    <a:gd name="T1" fmla="*/ 0 h 426"/>
                    <a:gd name="T2" fmla="*/ 34 w 47"/>
                    <a:gd name="T3" fmla="*/ 213 h 426"/>
                    <a:gd name="T4" fmla="*/ 47 w 47"/>
                    <a:gd name="T5" fmla="*/ 426 h 426"/>
                    <a:gd name="T6" fmla="*/ 0 60000 65536"/>
                    <a:gd name="T7" fmla="*/ 0 60000 65536"/>
                    <a:gd name="T8" fmla="*/ 0 60000 65536"/>
                    <a:gd name="T9" fmla="*/ 0 w 47"/>
                    <a:gd name="T10" fmla="*/ 0 h 426"/>
                    <a:gd name="T11" fmla="*/ 47 w 47"/>
                    <a:gd name="T12" fmla="*/ 426 h 4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7" h="426">
                      <a:moveTo>
                        <a:pt x="22" y="0"/>
                      </a:moveTo>
                      <a:cubicBezTo>
                        <a:pt x="11" y="103"/>
                        <a:pt x="6" y="127"/>
                        <a:pt x="34" y="213"/>
                      </a:cubicBezTo>
                      <a:cubicBezTo>
                        <a:pt x="30" y="259"/>
                        <a:pt x="0" y="382"/>
                        <a:pt x="47" y="426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" name="Freeform 49"/>
                <p:cNvSpPr>
                  <a:spLocks/>
                </p:cNvSpPr>
                <p:nvPr/>
              </p:nvSpPr>
              <p:spPr bwMode="auto">
                <a:xfrm>
                  <a:off x="1104" y="1104"/>
                  <a:ext cx="81" cy="414"/>
                </a:xfrm>
                <a:custGeom>
                  <a:avLst/>
                  <a:gdLst>
                    <a:gd name="T0" fmla="*/ 0 w 81"/>
                    <a:gd name="T1" fmla="*/ 0 h 414"/>
                    <a:gd name="T2" fmla="*/ 50 w 81"/>
                    <a:gd name="T3" fmla="*/ 351 h 414"/>
                    <a:gd name="T4" fmla="*/ 76 w 81"/>
                    <a:gd name="T5" fmla="*/ 376 h 414"/>
                    <a:gd name="T6" fmla="*/ 76 w 81"/>
                    <a:gd name="T7" fmla="*/ 414 h 4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1"/>
                    <a:gd name="T13" fmla="*/ 0 h 414"/>
                    <a:gd name="T14" fmla="*/ 81 w 81"/>
                    <a:gd name="T15" fmla="*/ 414 h 4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1" h="414">
                      <a:moveTo>
                        <a:pt x="0" y="0"/>
                      </a:moveTo>
                      <a:cubicBezTo>
                        <a:pt x="16" y="121"/>
                        <a:pt x="35" y="226"/>
                        <a:pt x="50" y="351"/>
                      </a:cubicBezTo>
                      <a:cubicBezTo>
                        <a:pt x="51" y="363"/>
                        <a:pt x="71" y="365"/>
                        <a:pt x="76" y="376"/>
                      </a:cubicBezTo>
                      <a:cubicBezTo>
                        <a:pt x="81" y="388"/>
                        <a:pt x="76" y="401"/>
                        <a:pt x="76" y="414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2" name="Group 50"/>
              <p:cNvGrpSpPr>
                <a:grpSpLocks/>
              </p:cNvGrpSpPr>
              <p:nvPr/>
            </p:nvGrpSpPr>
            <p:grpSpPr bwMode="auto">
              <a:xfrm rot="10800000">
                <a:off x="1199" y="2371"/>
                <a:ext cx="406" cy="575"/>
                <a:chOff x="912" y="729"/>
                <a:chExt cx="288" cy="789"/>
              </a:xfrm>
            </p:grpSpPr>
            <p:sp>
              <p:nvSpPr>
                <p:cNvPr id="375" name="Oval 51"/>
                <p:cNvSpPr>
                  <a:spLocks noChangeArrowheads="1"/>
                </p:cNvSpPr>
                <p:nvPr/>
              </p:nvSpPr>
              <p:spPr bwMode="auto">
                <a:xfrm>
                  <a:off x="912" y="729"/>
                  <a:ext cx="288" cy="375"/>
                </a:xfrm>
                <a:prstGeom prst="ellipse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76" name="Freeform 52"/>
                <p:cNvSpPr>
                  <a:spLocks/>
                </p:cNvSpPr>
                <p:nvPr/>
              </p:nvSpPr>
              <p:spPr bwMode="auto">
                <a:xfrm>
                  <a:off x="955" y="1089"/>
                  <a:ext cx="47" cy="426"/>
                </a:xfrm>
                <a:custGeom>
                  <a:avLst/>
                  <a:gdLst>
                    <a:gd name="T0" fmla="*/ 22 w 47"/>
                    <a:gd name="T1" fmla="*/ 0 h 426"/>
                    <a:gd name="T2" fmla="*/ 34 w 47"/>
                    <a:gd name="T3" fmla="*/ 213 h 426"/>
                    <a:gd name="T4" fmla="*/ 47 w 47"/>
                    <a:gd name="T5" fmla="*/ 426 h 426"/>
                    <a:gd name="T6" fmla="*/ 0 60000 65536"/>
                    <a:gd name="T7" fmla="*/ 0 60000 65536"/>
                    <a:gd name="T8" fmla="*/ 0 60000 65536"/>
                    <a:gd name="T9" fmla="*/ 0 w 47"/>
                    <a:gd name="T10" fmla="*/ 0 h 426"/>
                    <a:gd name="T11" fmla="*/ 47 w 47"/>
                    <a:gd name="T12" fmla="*/ 426 h 4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7" h="426">
                      <a:moveTo>
                        <a:pt x="22" y="0"/>
                      </a:moveTo>
                      <a:cubicBezTo>
                        <a:pt x="11" y="103"/>
                        <a:pt x="6" y="127"/>
                        <a:pt x="34" y="213"/>
                      </a:cubicBezTo>
                      <a:cubicBezTo>
                        <a:pt x="30" y="259"/>
                        <a:pt x="0" y="382"/>
                        <a:pt x="47" y="426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" name="Freeform 53"/>
                <p:cNvSpPr>
                  <a:spLocks/>
                </p:cNvSpPr>
                <p:nvPr/>
              </p:nvSpPr>
              <p:spPr bwMode="auto">
                <a:xfrm>
                  <a:off x="1104" y="1104"/>
                  <a:ext cx="81" cy="414"/>
                </a:xfrm>
                <a:custGeom>
                  <a:avLst/>
                  <a:gdLst>
                    <a:gd name="T0" fmla="*/ 0 w 81"/>
                    <a:gd name="T1" fmla="*/ 0 h 414"/>
                    <a:gd name="T2" fmla="*/ 50 w 81"/>
                    <a:gd name="T3" fmla="*/ 351 h 414"/>
                    <a:gd name="T4" fmla="*/ 76 w 81"/>
                    <a:gd name="T5" fmla="*/ 376 h 414"/>
                    <a:gd name="T6" fmla="*/ 76 w 81"/>
                    <a:gd name="T7" fmla="*/ 414 h 4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1"/>
                    <a:gd name="T13" fmla="*/ 0 h 414"/>
                    <a:gd name="T14" fmla="*/ 81 w 81"/>
                    <a:gd name="T15" fmla="*/ 414 h 4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1" h="414">
                      <a:moveTo>
                        <a:pt x="0" y="0"/>
                      </a:moveTo>
                      <a:cubicBezTo>
                        <a:pt x="16" y="121"/>
                        <a:pt x="35" y="226"/>
                        <a:pt x="50" y="351"/>
                      </a:cubicBezTo>
                      <a:cubicBezTo>
                        <a:pt x="51" y="363"/>
                        <a:pt x="71" y="365"/>
                        <a:pt x="76" y="376"/>
                      </a:cubicBezTo>
                      <a:cubicBezTo>
                        <a:pt x="81" y="388"/>
                        <a:pt x="76" y="401"/>
                        <a:pt x="76" y="414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3" name="Group 54"/>
              <p:cNvGrpSpPr>
                <a:grpSpLocks/>
              </p:cNvGrpSpPr>
              <p:nvPr/>
            </p:nvGrpSpPr>
            <p:grpSpPr bwMode="auto">
              <a:xfrm rot="10800000">
                <a:off x="2417" y="2371"/>
                <a:ext cx="405" cy="575"/>
                <a:chOff x="912" y="729"/>
                <a:chExt cx="288" cy="789"/>
              </a:xfrm>
            </p:grpSpPr>
            <p:sp>
              <p:nvSpPr>
                <p:cNvPr id="372" name="Oval 55"/>
                <p:cNvSpPr>
                  <a:spLocks noChangeArrowheads="1"/>
                </p:cNvSpPr>
                <p:nvPr/>
              </p:nvSpPr>
              <p:spPr bwMode="auto">
                <a:xfrm>
                  <a:off x="912" y="729"/>
                  <a:ext cx="288" cy="375"/>
                </a:xfrm>
                <a:prstGeom prst="ellipse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73" name="Freeform 56"/>
                <p:cNvSpPr>
                  <a:spLocks/>
                </p:cNvSpPr>
                <p:nvPr/>
              </p:nvSpPr>
              <p:spPr bwMode="auto">
                <a:xfrm>
                  <a:off x="955" y="1089"/>
                  <a:ext cx="47" cy="426"/>
                </a:xfrm>
                <a:custGeom>
                  <a:avLst/>
                  <a:gdLst>
                    <a:gd name="T0" fmla="*/ 22 w 47"/>
                    <a:gd name="T1" fmla="*/ 0 h 426"/>
                    <a:gd name="T2" fmla="*/ 34 w 47"/>
                    <a:gd name="T3" fmla="*/ 213 h 426"/>
                    <a:gd name="T4" fmla="*/ 47 w 47"/>
                    <a:gd name="T5" fmla="*/ 426 h 426"/>
                    <a:gd name="T6" fmla="*/ 0 60000 65536"/>
                    <a:gd name="T7" fmla="*/ 0 60000 65536"/>
                    <a:gd name="T8" fmla="*/ 0 60000 65536"/>
                    <a:gd name="T9" fmla="*/ 0 w 47"/>
                    <a:gd name="T10" fmla="*/ 0 h 426"/>
                    <a:gd name="T11" fmla="*/ 47 w 47"/>
                    <a:gd name="T12" fmla="*/ 426 h 4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7" h="426">
                      <a:moveTo>
                        <a:pt x="22" y="0"/>
                      </a:moveTo>
                      <a:cubicBezTo>
                        <a:pt x="11" y="103"/>
                        <a:pt x="6" y="127"/>
                        <a:pt x="34" y="213"/>
                      </a:cubicBezTo>
                      <a:cubicBezTo>
                        <a:pt x="30" y="259"/>
                        <a:pt x="0" y="382"/>
                        <a:pt x="47" y="426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" name="Freeform 57"/>
                <p:cNvSpPr>
                  <a:spLocks/>
                </p:cNvSpPr>
                <p:nvPr/>
              </p:nvSpPr>
              <p:spPr bwMode="auto">
                <a:xfrm>
                  <a:off x="1104" y="1104"/>
                  <a:ext cx="81" cy="414"/>
                </a:xfrm>
                <a:custGeom>
                  <a:avLst/>
                  <a:gdLst>
                    <a:gd name="T0" fmla="*/ 0 w 81"/>
                    <a:gd name="T1" fmla="*/ 0 h 414"/>
                    <a:gd name="T2" fmla="*/ 50 w 81"/>
                    <a:gd name="T3" fmla="*/ 351 h 414"/>
                    <a:gd name="T4" fmla="*/ 76 w 81"/>
                    <a:gd name="T5" fmla="*/ 376 h 414"/>
                    <a:gd name="T6" fmla="*/ 76 w 81"/>
                    <a:gd name="T7" fmla="*/ 414 h 4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1"/>
                    <a:gd name="T13" fmla="*/ 0 h 414"/>
                    <a:gd name="T14" fmla="*/ 81 w 81"/>
                    <a:gd name="T15" fmla="*/ 414 h 4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1" h="414">
                      <a:moveTo>
                        <a:pt x="0" y="0"/>
                      </a:moveTo>
                      <a:cubicBezTo>
                        <a:pt x="16" y="121"/>
                        <a:pt x="35" y="226"/>
                        <a:pt x="50" y="351"/>
                      </a:cubicBezTo>
                      <a:cubicBezTo>
                        <a:pt x="51" y="363"/>
                        <a:pt x="71" y="365"/>
                        <a:pt x="76" y="376"/>
                      </a:cubicBezTo>
                      <a:cubicBezTo>
                        <a:pt x="81" y="388"/>
                        <a:pt x="76" y="401"/>
                        <a:pt x="76" y="414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4" name="Group 58"/>
              <p:cNvGrpSpPr>
                <a:grpSpLocks/>
              </p:cNvGrpSpPr>
              <p:nvPr/>
            </p:nvGrpSpPr>
            <p:grpSpPr bwMode="auto">
              <a:xfrm rot="10800000">
                <a:off x="2011" y="2370"/>
                <a:ext cx="406" cy="477"/>
                <a:chOff x="912" y="864"/>
                <a:chExt cx="288" cy="654"/>
              </a:xfrm>
            </p:grpSpPr>
            <p:sp>
              <p:nvSpPr>
                <p:cNvPr id="369" name="Oval 59"/>
                <p:cNvSpPr>
                  <a:spLocks noChangeArrowheads="1"/>
                </p:cNvSpPr>
                <p:nvPr/>
              </p:nvSpPr>
              <p:spPr bwMode="auto">
                <a:xfrm>
                  <a:off x="912" y="864"/>
                  <a:ext cx="288" cy="240"/>
                </a:xfrm>
                <a:prstGeom prst="ellipse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70" name="Freeform 60"/>
                <p:cNvSpPr>
                  <a:spLocks/>
                </p:cNvSpPr>
                <p:nvPr/>
              </p:nvSpPr>
              <p:spPr bwMode="auto">
                <a:xfrm>
                  <a:off x="955" y="1089"/>
                  <a:ext cx="47" cy="426"/>
                </a:xfrm>
                <a:custGeom>
                  <a:avLst/>
                  <a:gdLst>
                    <a:gd name="T0" fmla="*/ 22 w 47"/>
                    <a:gd name="T1" fmla="*/ 0 h 426"/>
                    <a:gd name="T2" fmla="*/ 34 w 47"/>
                    <a:gd name="T3" fmla="*/ 213 h 426"/>
                    <a:gd name="T4" fmla="*/ 47 w 47"/>
                    <a:gd name="T5" fmla="*/ 426 h 426"/>
                    <a:gd name="T6" fmla="*/ 0 60000 65536"/>
                    <a:gd name="T7" fmla="*/ 0 60000 65536"/>
                    <a:gd name="T8" fmla="*/ 0 60000 65536"/>
                    <a:gd name="T9" fmla="*/ 0 w 47"/>
                    <a:gd name="T10" fmla="*/ 0 h 426"/>
                    <a:gd name="T11" fmla="*/ 47 w 47"/>
                    <a:gd name="T12" fmla="*/ 426 h 4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7" h="426">
                      <a:moveTo>
                        <a:pt x="22" y="0"/>
                      </a:moveTo>
                      <a:cubicBezTo>
                        <a:pt x="11" y="103"/>
                        <a:pt x="6" y="127"/>
                        <a:pt x="34" y="213"/>
                      </a:cubicBezTo>
                      <a:cubicBezTo>
                        <a:pt x="30" y="259"/>
                        <a:pt x="0" y="382"/>
                        <a:pt x="47" y="426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" name="Freeform 61"/>
                <p:cNvSpPr>
                  <a:spLocks/>
                </p:cNvSpPr>
                <p:nvPr/>
              </p:nvSpPr>
              <p:spPr bwMode="auto">
                <a:xfrm>
                  <a:off x="1104" y="1104"/>
                  <a:ext cx="81" cy="414"/>
                </a:xfrm>
                <a:custGeom>
                  <a:avLst/>
                  <a:gdLst>
                    <a:gd name="T0" fmla="*/ 0 w 81"/>
                    <a:gd name="T1" fmla="*/ 0 h 414"/>
                    <a:gd name="T2" fmla="*/ 50 w 81"/>
                    <a:gd name="T3" fmla="*/ 351 h 414"/>
                    <a:gd name="T4" fmla="*/ 76 w 81"/>
                    <a:gd name="T5" fmla="*/ 376 h 414"/>
                    <a:gd name="T6" fmla="*/ 76 w 81"/>
                    <a:gd name="T7" fmla="*/ 414 h 4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1"/>
                    <a:gd name="T13" fmla="*/ 0 h 414"/>
                    <a:gd name="T14" fmla="*/ 81 w 81"/>
                    <a:gd name="T15" fmla="*/ 414 h 4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1" h="414">
                      <a:moveTo>
                        <a:pt x="0" y="0"/>
                      </a:moveTo>
                      <a:cubicBezTo>
                        <a:pt x="16" y="121"/>
                        <a:pt x="35" y="226"/>
                        <a:pt x="50" y="351"/>
                      </a:cubicBezTo>
                      <a:cubicBezTo>
                        <a:pt x="51" y="363"/>
                        <a:pt x="71" y="365"/>
                        <a:pt x="76" y="376"/>
                      </a:cubicBezTo>
                      <a:cubicBezTo>
                        <a:pt x="81" y="388"/>
                        <a:pt x="76" y="401"/>
                        <a:pt x="76" y="414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5" name="Group 62"/>
              <p:cNvGrpSpPr>
                <a:grpSpLocks/>
              </p:cNvGrpSpPr>
              <p:nvPr/>
            </p:nvGrpSpPr>
            <p:grpSpPr bwMode="auto">
              <a:xfrm rot="10800000">
                <a:off x="1605" y="2371"/>
                <a:ext cx="406" cy="575"/>
                <a:chOff x="912" y="729"/>
                <a:chExt cx="288" cy="789"/>
              </a:xfrm>
            </p:grpSpPr>
            <p:sp>
              <p:nvSpPr>
                <p:cNvPr id="366" name="Oval 63"/>
                <p:cNvSpPr>
                  <a:spLocks noChangeArrowheads="1"/>
                </p:cNvSpPr>
                <p:nvPr/>
              </p:nvSpPr>
              <p:spPr bwMode="auto">
                <a:xfrm>
                  <a:off x="912" y="729"/>
                  <a:ext cx="288" cy="375"/>
                </a:xfrm>
                <a:prstGeom prst="ellipse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67" name="Freeform 64"/>
                <p:cNvSpPr>
                  <a:spLocks/>
                </p:cNvSpPr>
                <p:nvPr/>
              </p:nvSpPr>
              <p:spPr bwMode="auto">
                <a:xfrm>
                  <a:off x="955" y="1089"/>
                  <a:ext cx="47" cy="426"/>
                </a:xfrm>
                <a:custGeom>
                  <a:avLst/>
                  <a:gdLst>
                    <a:gd name="T0" fmla="*/ 22 w 47"/>
                    <a:gd name="T1" fmla="*/ 0 h 426"/>
                    <a:gd name="T2" fmla="*/ 34 w 47"/>
                    <a:gd name="T3" fmla="*/ 213 h 426"/>
                    <a:gd name="T4" fmla="*/ 47 w 47"/>
                    <a:gd name="T5" fmla="*/ 426 h 426"/>
                    <a:gd name="T6" fmla="*/ 0 60000 65536"/>
                    <a:gd name="T7" fmla="*/ 0 60000 65536"/>
                    <a:gd name="T8" fmla="*/ 0 60000 65536"/>
                    <a:gd name="T9" fmla="*/ 0 w 47"/>
                    <a:gd name="T10" fmla="*/ 0 h 426"/>
                    <a:gd name="T11" fmla="*/ 47 w 47"/>
                    <a:gd name="T12" fmla="*/ 426 h 4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7" h="426">
                      <a:moveTo>
                        <a:pt x="22" y="0"/>
                      </a:moveTo>
                      <a:cubicBezTo>
                        <a:pt x="11" y="103"/>
                        <a:pt x="6" y="127"/>
                        <a:pt x="34" y="213"/>
                      </a:cubicBezTo>
                      <a:cubicBezTo>
                        <a:pt x="30" y="259"/>
                        <a:pt x="0" y="382"/>
                        <a:pt x="47" y="426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" name="Freeform 65"/>
                <p:cNvSpPr>
                  <a:spLocks/>
                </p:cNvSpPr>
                <p:nvPr/>
              </p:nvSpPr>
              <p:spPr bwMode="auto">
                <a:xfrm>
                  <a:off x="1104" y="1104"/>
                  <a:ext cx="81" cy="414"/>
                </a:xfrm>
                <a:custGeom>
                  <a:avLst/>
                  <a:gdLst>
                    <a:gd name="T0" fmla="*/ 0 w 81"/>
                    <a:gd name="T1" fmla="*/ 0 h 414"/>
                    <a:gd name="T2" fmla="*/ 50 w 81"/>
                    <a:gd name="T3" fmla="*/ 351 h 414"/>
                    <a:gd name="T4" fmla="*/ 76 w 81"/>
                    <a:gd name="T5" fmla="*/ 376 h 414"/>
                    <a:gd name="T6" fmla="*/ 76 w 81"/>
                    <a:gd name="T7" fmla="*/ 414 h 4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1"/>
                    <a:gd name="T13" fmla="*/ 0 h 414"/>
                    <a:gd name="T14" fmla="*/ 81 w 81"/>
                    <a:gd name="T15" fmla="*/ 414 h 4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1" h="414">
                      <a:moveTo>
                        <a:pt x="0" y="0"/>
                      </a:moveTo>
                      <a:cubicBezTo>
                        <a:pt x="16" y="121"/>
                        <a:pt x="35" y="226"/>
                        <a:pt x="50" y="351"/>
                      </a:cubicBezTo>
                      <a:cubicBezTo>
                        <a:pt x="51" y="363"/>
                        <a:pt x="71" y="365"/>
                        <a:pt x="76" y="376"/>
                      </a:cubicBezTo>
                      <a:cubicBezTo>
                        <a:pt x="81" y="388"/>
                        <a:pt x="76" y="401"/>
                        <a:pt x="76" y="414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6" name="Group 66"/>
              <p:cNvGrpSpPr>
                <a:grpSpLocks/>
              </p:cNvGrpSpPr>
              <p:nvPr/>
            </p:nvGrpSpPr>
            <p:grpSpPr bwMode="auto">
              <a:xfrm rot="10800000">
                <a:off x="5189" y="2406"/>
                <a:ext cx="405" cy="575"/>
                <a:chOff x="912" y="729"/>
                <a:chExt cx="288" cy="789"/>
              </a:xfrm>
            </p:grpSpPr>
            <p:sp>
              <p:nvSpPr>
                <p:cNvPr id="363" name="Oval 67"/>
                <p:cNvSpPr>
                  <a:spLocks noChangeArrowheads="1"/>
                </p:cNvSpPr>
                <p:nvPr/>
              </p:nvSpPr>
              <p:spPr bwMode="auto">
                <a:xfrm>
                  <a:off x="912" y="729"/>
                  <a:ext cx="288" cy="375"/>
                </a:xfrm>
                <a:prstGeom prst="ellipse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64" name="Freeform 68"/>
                <p:cNvSpPr>
                  <a:spLocks/>
                </p:cNvSpPr>
                <p:nvPr/>
              </p:nvSpPr>
              <p:spPr bwMode="auto">
                <a:xfrm>
                  <a:off x="955" y="1089"/>
                  <a:ext cx="47" cy="426"/>
                </a:xfrm>
                <a:custGeom>
                  <a:avLst/>
                  <a:gdLst>
                    <a:gd name="T0" fmla="*/ 22 w 47"/>
                    <a:gd name="T1" fmla="*/ 0 h 426"/>
                    <a:gd name="T2" fmla="*/ 34 w 47"/>
                    <a:gd name="T3" fmla="*/ 213 h 426"/>
                    <a:gd name="T4" fmla="*/ 47 w 47"/>
                    <a:gd name="T5" fmla="*/ 426 h 426"/>
                    <a:gd name="T6" fmla="*/ 0 60000 65536"/>
                    <a:gd name="T7" fmla="*/ 0 60000 65536"/>
                    <a:gd name="T8" fmla="*/ 0 60000 65536"/>
                    <a:gd name="T9" fmla="*/ 0 w 47"/>
                    <a:gd name="T10" fmla="*/ 0 h 426"/>
                    <a:gd name="T11" fmla="*/ 47 w 47"/>
                    <a:gd name="T12" fmla="*/ 426 h 4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7" h="426">
                      <a:moveTo>
                        <a:pt x="22" y="0"/>
                      </a:moveTo>
                      <a:cubicBezTo>
                        <a:pt x="11" y="103"/>
                        <a:pt x="6" y="127"/>
                        <a:pt x="34" y="213"/>
                      </a:cubicBezTo>
                      <a:cubicBezTo>
                        <a:pt x="30" y="259"/>
                        <a:pt x="0" y="382"/>
                        <a:pt x="47" y="426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5" name="Freeform 69"/>
                <p:cNvSpPr>
                  <a:spLocks/>
                </p:cNvSpPr>
                <p:nvPr/>
              </p:nvSpPr>
              <p:spPr bwMode="auto">
                <a:xfrm>
                  <a:off x="1104" y="1104"/>
                  <a:ext cx="81" cy="414"/>
                </a:xfrm>
                <a:custGeom>
                  <a:avLst/>
                  <a:gdLst>
                    <a:gd name="T0" fmla="*/ 0 w 81"/>
                    <a:gd name="T1" fmla="*/ 0 h 414"/>
                    <a:gd name="T2" fmla="*/ 50 w 81"/>
                    <a:gd name="T3" fmla="*/ 351 h 414"/>
                    <a:gd name="T4" fmla="*/ 76 w 81"/>
                    <a:gd name="T5" fmla="*/ 376 h 414"/>
                    <a:gd name="T6" fmla="*/ 76 w 81"/>
                    <a:gd name="T7" fmla="*/ 414 h 4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1"/>
                    <a:gd name="T13" fmla="*/ 0 h 414"/>
                    <a:gd name="T14" fmla="*/ 81 w 81"/>
                    <a:gd name="T15" fmla="*/ 414 h 4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1" h="414">
                      <a:moveTo>
                        <a:pt x="0" y="0"/>
                      </a:moveTo>
                      <a:cubicBezTo>
                        <a:pt x="16" y="121"/>
                        <a:pt x="35" y="226"/>
                        <a:pt x="50" y="351"/>
                      </a:cubicBezTo>
                      <a:cubicBezTo>
                        <a:pt x="51" y="363"/>
                        <a:pt x="71" y="365"/>
                        <a:pt x="76" y="376"/>
                      </a:cubicBezTo>
                      <a:cubicBezTo>
                        <a:pt x="81" y="388"/>
                        <a:pt x="76" y="401"/>
                        <a:pt x="76" y="414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7" name="Group 70"/>
              <p:cNvGrpSpPr>
                <a:grpSpLocks/>
              </p:cNvGrpSpPr>
              <p:nvPr/>
            </p:nvGrpSpPr>
            <p:grpSpPr bwMode="auto">
              <a:xfrm rot="10800000">
                <a:off x="4783" y="2405"/>
                <a:ext cx="406" cy="477"/>
                <a:chOff x="912" y="864"/>
                <a:chExt cx="288" cy="654"/>
              </a:xfrm>
            </p:grpSpPr>
            <p:sp>
              <p:nvSpPr>
                <p:cNvPr id="360" name="Oval 71"/>
                <p:cNvSpPr>
                  <a:spLocks noChangeArrowheads="1"/>
                </p:cNvSpPr>
                <p:nvPr/>
              </p:nvSpPr>
              <p:spPr bwMode="auto">
                <a:xfrm>
                  <a:off x="912" y="864"/>
                  <a:ext cx="288" cy="240"/>
                </a:xfrm>
                <a:prstGeom prst="ellipse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61" name="Freeform 72"/>
                <p:cNvSpPr>
                  <a:spLocks/>
                </p:cNvSpPr>
                <p:nvPr/>
              </p:nvSpPr>
              <p:spPr bwMode="auto">
                <a:xfrm>
                  <a:off x="955" y="1089"/>
                  <a:ext cx="47" cy="426"/>
                </a:xfrm>
                <a:custGeom>
                  <a:avLst/>
                  <a:gdLst>
                    <a:gd name="T0" fmla="*/ 22 w 47"/>
                    <a:gd name="T1" fmla="*/ 0 h 426"/>
                    <a:gd name="T2" fmla="*/ 34 w 47"/>
                    <a:gd name="T3" fmla="*/ 213 h 426"/>
                    <a:gd name="T4" fmla="*/ 47 w 47"/>
                    <a:gd name="T5" fmla="*/ 426 h 426"/>
                    <a:gd name="T6" fmla="*/ 0 60000 65536"/>
                    <a:gd name="T7" fmla="*/ 0 60000 65536"/>
                    <a:gd name="T8" fmla="*/ 0 60000 65536"/>
                    <a:gd name="T9" fmla="*/ 0 w 47"/>
                    <a:gd name="T10" fmla="*/ 0 h 426"/>
                    <a:gd name="T11" fmla="*/ 47 w 47"/>
                    <a:gd name="T12" fmla="*/ 426 h 4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7" h="426">
                      <a:moveTo>
                        <a:pt x="22" y="0"/>
                      </a:moveTo>
                      <a:cubicBezTo>
                        <a:pt x="11" y="103"/>
                        <a:pt x="6" y="127"/>
                        <a:pt x="34" y="213"/>
                      </a:cubicBezTo>
                      <a:cubicBezTo>
                        <a:pt x="30" y="259"/>
                        <a:pt x="0" y="382"/>
                        <a:pt x="47" y="426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" name="Freeform 73"/>
                <p:cNvSpPr>
                  <a:spLocks/>
                </p:cNvSpPr>
                <p:nvPr/>
              </p:nvSpPr>
              <p:spPr bwMode="auto">
                <a:xfrm>
                  <a:off x="1104" y="1104"/>
                  <a:ext cx="81" cy="414"/>
                </a:xfrm>
                <a:custGeom>
                  <a:avLst/>
                  <a:gdLst>
                    <a:gd name="T0" fmla="*/ 0 w 81"/>
                    <a:gd name="T1" fmla="*/ 0 h 414"/>
                    <a:gd name="T2" fmla="*/ 50 w 81"/>
                    <a:gd name="T3" fmla="*/ 351 h 414"/>
                    <a:gd name="T4" fmla="*/ 76 w 81"/>
                    <a:gd name="T5" fmla="*/ 376 h 414"/>
                    <a:gd name="T6" fmla="*/ 76 w 81"/>
                    <a:gd name="T7" fmla="*/ 414 h 4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1"/>
                    <a:gd name="T13" fmla="*/ 0 h 414"/>
                    <a:gd name="T14" fmla="*/ 81 w 81"/>
                    <a:gd name="T15" fmla="*/ 414 h 4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1" h="414">
                      <a:moveTo>
                        <a:pt x="0" y="0"/>
                      </a:moveTo>
                      <a:cubicBezTo>
                        <a:pt x="16" y="121"/>
                        <a:pt x="35" y="226"/>
                        <a:pt x="50" y="351"/>
                      </a:cubicBezTo>
                      <a:cubicBezTo>
                        <a:pt x="51" y="363"/>
                        <a:pt x="71" y="365"/>
                        <a:pt x="76" y="376"/>
                      </a:cubicBezTo>
                      <a:cubicBezTo>
                        <a:pt x="81" y="388"/>
                        <a:pt x="76" y="401"/>
                        <a:pt x="76" y="414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8" name="Group 74"/>
              <p:cNvGrpSpPr>
                <a:grpSpLocks/>
              </p:cNvGrpSpPr>
              <p:nvPr/>
            </p:nvGrpSpPr>
            <p:grpSpPr bwMode="auto">
              <a:xfrm rot="10800000">
                <a:off x="4377" y="2406"/>
                <a:ext cx="406" cy="575"/>
                <a:chOff x="912" y="729"/>
                <a:chExt cx="288" cy="789"/>
              </a:xfrm>
            </p:grpSpPr>
            <p:sp>
              <p:nvSpPr>
                <p:cNvPr id="357" name="Oval 75"/>
                <p:cNvSpPr>
                  <a:spLocks noChangeArrowheads="1"/>
                </p:cNvSpPr>
                <p:nvPr/>
              </p:nvSpPr>
              <p:spPr bwMode="auto">
                <a:xfrm>
                  <a:off x="912" y="729"/>
                  <a:ext cx="288" cy="375"/>
                </a:xfrm>
                <a:prstGeom prst="ellipse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58" name="Freeform 76"/>
                <p:cNvSpPr>
                  <a:spLocks/>
                </p:cNvSpPr>
                <p:nvPr/>
              </p:nvSpPr>
              <p:spPr bwMode="auto">
                <a:xfrm>
                  <a:off x="955" y="1089"/>
                  <a:ext cx="47" cy="426"/>
                </a:xfrm>
                <a:custGeom>
                  <a:avLst/>
                  <a:gdLst>
                    <a:gd name="T0" fmla="*/ 22 w 47"/>
                    <a:gd name="T1" fmla="*/ 0 h 426"/>
                    <a:gd name="T2" fmla="*/ 34 w 47"/>
                    <a:gd name="T3" fmla="*/ 213 h 426"/>
                    <a:gd name="T4" fmla="*/ 47 w 47"/>
                    <a:gd name="T5" fmla="*/ 426 h 426"/>
                    <a:gd name="T6" fmla="*/ 0 60000 65536"/>
                    <a:gd name="T7" fmla="*/ 0 60000 65536"/>
                    <a:gd name="T8" fmla="*/ 0 60000 65536"/>
                    <a:gd name="T9" fmla="*/ 0 w 47"/>
                    <a:gd name="T10" fmla="*/ 0 h 426"/>
                    <a:gd name="T11" fmla="*/ 47 w 47"/>
                    <a:gd name="T12" fmla="*/ 426 h 4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7" h="426">
                      <a:moveTo>
                        <a:pt x="22" y="0"/>
                      </a:moveTo>
                      <a:cubicBezTo>
                        <a:pt x="11" y="103"/>
                        <a:pt x="6" y="127"/>
                        <a:pt x="34" y="213"/>
                      </a:cubicBezTo>
                      <a:cubicBezTo>
                        <a:pt x="30" y="259"/>
                        <a:pt x="0" y="382"/>
                        <a:pt x="47" y="426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" name="Freeform 77"/>
                <p:cNvSpPr>
                  <a:spLocks/>
                </p:cNvSpPr>
                <p:nvPr/>
              </p:nvSpPr>
              <p:spPr bwMode="auto">
                <a:xfrm>
                  <a:off x="1104" y="1104"/>
                  <a:ext cx="81" cy="414"/>
                </a:xfrm>
                <a:custGeom>
                  <a:avLst/>
                  <a:gdLst>
                    <a:gd name="T0" fmla="*/ 0 w 81"/>
                    <a:gd name="T1" fmla="*/ 0 h 414"/>
                    <a:gd name="T2" fmla="*/ 50 w 81"/>
                    <a:gd name="T3" fmla="*/ 351 h 414"/>
                    <a:gd name="T4" fmla="*/ 76 w 81"/>
                    <a:gd name="T5" fmla="*/ 376 h 414"/>
                    <a:gd name="T6" fmla="*/ 76 w 81"/>
                    <a:gd name="T7" fmla="*/ 414 h 4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1"/>
                    <a:gd name="T13" fmla="*/ 0 h 414"/>
                    <a:gd name="T14" fmla="*/ 81 w 81"/>
                    <a:gd name="T15" fmla="*/ 414 h 4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1" h="414">
                      <a:moveTo>
                        <a:pt x="0" y="0"/>
                      </a:moveTo>
                      <a:cubicBezTo>
                        <a:pt x="16" y="121"/>
                        <a:pt x="35" y="226"/>
                        <a:pt x="50" y="351"/>
                      </a:cubicBezTo>
                      <a:cubicBezTo>
                        <a:pt x="51" y="363"/>
                        <a:pt x="71" y="365"/>
                        <a:pt x="76" y="376"/>
                      </a:cubicBezTo>
                      <a:cubicBezTo>
                        <a:pt x="81" y="388"/>
                        <a:pt x="76" y="401"/>
                        <a:pt x="76" y="414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9" name="Group 78"/>
              <p:cNvGrpSpPr>
                <a:grpSpLocks/>
              </p:cNvGrpSpPr>
              <p:nvPr/>
            </p:nvGrpSpPr>
            <p:grpSpPr bwMode="auto">
              <a:xfrm rot="10800000">
                <a:off x="2822" y="2370"/>
                <a:ext cx="406" cy="477"/>
                <a:chOff x="912" y="864"/>
                <a:chExt cx="288" cy="654"/>
              </a:xfrm>
            </p:grpSpPr>
            <p:sp>
              <p:nvSpPr>
                <p:cNvPr id="354" name="Oval 79"/>
                <p:cNvSpPr>
                  <a:spLocks noChangeArrowheads="1"/>
                </p:cNvSpPr>
                <p:nvPr/>
              </p:nvSpPr>
              <p:spPr bwMode="auto">
                <a:xfrm>
                  <a:off x="912" y="864"/>
                  <a:ext cx="288" cy="240"/>
                </a:xfrm>
                <a:prstGeom prst="ellipse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55" name="Freeform 80"/>
                <p:cNvSpPr>
                  <a:spLocks/>
                </p:cNvSpPr>
                <p:nvPr/>
              </p:nvSpPr>
              <p:spPr bwMode="auto">
                <a:xfrm>
                  <a:off x="955" y="1089"/>
                  <a:ext cx="47" cy="426"/>
                </a:xfrm>
                <a:custGeom>
                  <a:avLst/>
                  <a:gdLst>
                    <a:gd name="T0" fmla="*/ 22 w 47"/>
                    <a:gd name="T1" fmla="*/ 0 h 426"/>
                    <a:gd name="T2" fmla="*/ 34 w 47"/>
                    <a:gd name="T3" fmla="*/ 213 h 426"/>
                    <a:gd name="T4" fmla="*/ 47 w 47"/>
                    <a:gd name="T5" fmla="*/ 426 h 426"/>
                    <a:gd name="T6" fmla="*/ 0 60000 65536"/>
                    <a:gd name="T7" fmla="*/ 0 60000 65536"/>
                    <a:gd name="T8" fmla="*/ 0 60000 65536"/>
                    <a:gd name="T9" fmla="*/ 0 w 47"/>
                    <a:gd name="T10" fmla="*/ 0 h 426"/>
                    <a:gd name="T11" fmla="*/ 47 w 47"/>
                    <a:gd name="T12" fmla="*/ 426 h 4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7" h="426">
                      <a:moveTo>
                        <a:pt x="22" y="0"/>
                      </a:moveTo>
                      <a:cubicBezTo>
                        <a:pt x="11" y="103"/>
                        <a:pt x="6" y="127"/>
                        <a:pt x="34" y="213"/>
                      </a:cubicBezTo>
                      <a:cubicBezTo>
                        <a:pt x="30" y="259"/>
                        <a:pt x="0" y="382"/>
                        <a:pt x="47" y="426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" name="Freeform 81"/>
                <p:cNvSpPr>
                  <a:spLocks/>
                </p:cNvSpPr>
                <p:nvPr/>
              </p:nvSpPr>
              <p:spPr bwMode="auto">
                <a:xfrm>
                  <a:off x="1104" y="1104"/>
                  <a:ext cx="81" cy="414"/>
                </a:xfrm>
                <a:custGeom>
                  <a:avLst/>
                  <a:gdLst>
                    <a:gd name="T0" fmla="*/ 0 w 81"/>
                    <a:gd name="T1" fmla="*/ 0 h 414"/>
                    <a:gd name="T2" fmla="*/ 50 w 81"/>
                    <a:gd name="T3" fmla="*/ 351 h 414"/>
                    <a:gd name="T4" fmla="*/ 76 w 81"/>
                    <a:gd name="T5" fmla="*/ 376 h 414"/>
                    <a:gd name="T6" fmla="*/ 76 w 81"/>
                    <a:gd name="T7" fmla="*/ 414 h 4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1"/>
                    <a:gd name="T13" fmla="*/ 0 h 414"/>
                    <a:gd name="T14" fmla="*/ 81 w 81"/>
                    <a:gd name="T15" fmla="*/ 414 h 4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1" h="414">
                      <a:moveTo>
                        <a:pt x="0" y="0"/>
                      </a:moveTo>
                      <a:cubicBezTo>
                        <a:pt x="16" y="121"/>
                        <a:pt x="35" y="226"/>
                        <a:pt x="50" y="351"/>
                      </a:cubicBezTo>
                      <a:cubicBezTo>
                        <a:pt x="51" y="363"/>
                        <a:pt x="71" y="365"/>
                        <a:pt x="76" y="376"/>
                      </a:cubicBezTo>
                      <a:cubicBezTo>
                        <a:pt x="81" y="388"/>
                        <a:pt x="76" y="401"/>
                        <a:pt x="76" y="414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0" name="Group 86"/>
              <p:cNvGrpSpPr>
                <a:grpSpLocks/>
              </p:cNvGrpSpPr>
              <p:nvPr/>
            </p:nvGrpSpPr>
            <p:grpSpPr bwMode="auto">
              <a:xfrm>
                <a:off x="-288" y="1804"/>
                <a:ext cx="406" cy="587"/>
                <a:chOff x="912" y="717"/>
                <a:chExt cx="288" cy="801"/>
              </a:xfrm>
            </p:grpSpPr>
            <p:sp>
              <p:nvSpPr>
                <p:cNvPr id="351" name="Oval 87"/>
                <p:cNvSpPr>
                  <a:spLocks noChangeArrowheads="1"/>
                </p:cNvSpPr>
                <p:nvPr/>
              </p:nvSpPr>
              <p:spPr bwMode="auto">
                <a:xfrm>
                  <a:off x="912" y="717"/>
                  <a:ext cx="288" cy="387"/>
                </a:xfrm>
                <a:prstGeom prst="ellipse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52" name="Freeform 88"/>
                <p:cNvSpPr>
                  <a:spLocks/>
                </p:cNvSpPr>
                <p:nvPr/>
              </p:nvSpPr>
              <p:spPr bwMode="auto">
                <a:xfrm>
                  <a:off x="955" y="1089"/>
                  <a:ext cx="47" cy="426"/>
                </a:xfrm>
                <a:custGeom>
                  <a:avLst/>
                  <a:gdLst>
                    <a:gd name="T0" fmla="*/ 22 w 47"/>
                    <a:gd name="T1" fmla="*/ 0 h 426"/>
                    <a:gd name="T2" fmla="*/ 34 w 47"/>
                    <a:gd name="T3" fmla="*/ 213 h 426"/>
                    <a:gd name="T4" fmla="*/ 47 w 47"/>
                    <a:gd name="T5" fmla="*/ 426 h 426"/>
                    <a:gd name="T6" fmla="*/ 0 60000 65536"/>
                    <a:gd name="T7" fmla="*/ 0 60000 65536"/>
                    <a:gd name="T8" fmla="*/ 0 60000 65536"/>
                    <a:gd name="T9" fmla="*/ 0 w 47"/>
                    <a:gd name="T10" fmla="*/ 0 h 426"/>
                    <a:gd name="T11" fmla="*/ 47 w 47"/>
                    <a:gd name="T12" fmla="*/ 426 h 4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7" h="426">
                      <a:moveTo>
                        <a:pt x="22" y="0"/>
                      </a:moveTo>
                      <a:cubicBezTo>
                        <a:pt x="11" y="103"/>
                        <a:pt x="6" y="127"/>
                        <a:pt x="34" y="213"/>
                      </a:cubicBezTo>
                      <a:cubicBezTo>
                        <a:pt x="30" y="259"/>
                        <a:pt x="0" y="382"/>
                        <a:pt x="47" y="426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3" name="Freeform 89"/>
                <p:cNvSpPr>
                  <a:spLocks/>
                </p:cNvSpPr>
                <p:nvPr/>
              </p:nvSpPr>
              <p:spPr bwMode="auto">
                <a:xfrm>
                  <a:off x="1104" y="1104"/>
                  <a:ext cx="81" cy="414"/>
                </a:xfrm>
                <a:custGeom>
                  <a:avLst/>
                  <a:gdLst>
                    <a:gd name="T0" fmla="*/ 0 w 81"/>
                    <a:gd name="T1" fmla="*/ 0 h 414"/>
                    <a:gd name="T2" fmla="*/ 50 w 81"/>
                    <a:gd name="T3" fmla="*/ 351 h 414"/>
                    <a:gd name="T4" fmla="*/ 76 w 81"/>
                    <a:gd name="T5" fmla="*/ 376 h 414"/>
                    <a:gd name="T6" fmla="*/ 76 w 81"/>
                    <a:gd name="T7" fmla="*/ 414 h 4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1"/>
                    <a:gd name="T13" fmla="*/ 0 h 414"/>
                    <a:gd name="T14" fmla="*/ 81 w 81"/>
                    <a:gd name="T15" fmla="*/ 414 h 4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1" h="414">
                      <a:moveTo>
                        <a:pt x="0" y="0"/>
                      </a:moveTo>
                      <a:cubicBezTo>
                        <a:pt x="16" y="121"/>
                        <a:pt x="35" y="226"/>
                        <a:pt x="50" y="351"/>
                      </a:cubicBezTo>
                      <a:cubicBezTo>
                        <a:pt x="51" y="363"/>
                        <a:pt x="71" y="365"/>
                        <a:pt x="76" y="376"/>
                      </a:cubicBezTo>
                      <a:cubicBezTo>
                        <a:pt x="81" y="388"/>
                        <a:pt x="76" y="401"/>
                        <a:pt x="76" y="414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1" name="Group 90"/>
              <p:cNvGrpSpPr>
                <a:grpSpLocks/>
              </p:cNvGrpSpPr>
              <p:nvPr/>
            </p:nvGrpSpPr>
            <p:grpSpPr bwMode="auto">
              <a:xfrm>
                <a:off x="5459" y="1839"/>
                <a:ext cx="406" cy="587"/>
                <a:chOff x="912" y="717"/>
                <a:chExt cx="288" cy="801"/>
              </a:xfrm>
            </p:grpSpPr>
            <p:sp>
              <p:nvSpPr>
                <p:cNvPr id="348" name="Oval 91"/>
                <p:cNvSpPr>
                  <a:spLocks noChangeArrowheads="1"/>
                </p:cNvSpPr>
                <p:nvPr/>
              </p:nvSpPr>
              <p:spPr bwMode="auto">
                <a:xfrm>
                  <a:off x="912" y="717"/>
                  <a:ext cx="288" cy="387"/>
                </a:xfrm>
                <a:prstGeom prst="ellipse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49" name="Freeform 92"/>
                <p:cNvSpPr>
                  <a:spLocks/>
                </p:cNvSpPr>
                <p:nvPr/>
              </p:nvSpPr>
              <p:spPr bwMode="auto">
                <a:xfrm>
                  <a:off x="955" y="1089"/>
                  <a:ext cx="47" cy="426"/>
                </a:xfrm>
                <a:custGeom>
                  <a:avLst/>
                  <a:gdLst>
                    <a:gd name="T0" fmla="*/ 22 w 47"/>
                    <a:gd name="T1" fmla="*/ 0 h 426"/>
                    <a:gd name="T2" fmla="*/ 34 w 47"/>
                    <a:gd name="T3" fmla="*/ 213 h 426"/>
                    <a:gd name="T4" fmla="*/ 47 w 47"/>
                    <a:gd name="T5" fmla="*/ 426 h 426"/>
                    <a:gd name="T6" fmla="*/ 0 60000 65536"/>
                    <a:gd name="T7" fmla="*/ 0 60000 65536"/>
                    <a:gd name="T8" fmla="*/ 0 60000 65536"/>
                    <a:gd name="T9" fmla="*/ 0 w 47"/>
                    <a:gd name="T10" fmla="*/ 0 h 426"/>
                    <a:gd name="T11" fmla="*/ 47 w 47"/>
                    <a:gd name="T12" fmla="*/ 426 h 4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7" h="426">
                      <a:moveTo>
                        <a:pt x="22" y="0"/>
                      </a:moveTo>
                      <a:cubicBezTo>
                        <a:pt x="11" y="103"/>
                        <a:pt x="6" y="127"/>
                        <a:pt x="34" y="213"/>
                      </a:cubicBezTo>
                      <a:cubicBezTo>
                        <a:pt x="30" y="259"/>
                        <a:pt x="0" y="382"/>
                        <a:pt x="47" y="426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" name="Freeform 93"/>
                <p:cNvSpPr>
                  <a:spLocks/>
                </p:cNvSpPr>
                <p:nvPr/>
              </p:nvSpPr>
              <p:spPr bwMode="auto">
                <a:xfrm>
                  <a:off x="1104" y="1104"/>
                  <a:ext cx="81" cy="414"/>
                </a:xfrm>
                <a:custGeom>
                  <a:avLst/>
                  <a:gdLst>
                    <a:gd name="T0" fmla="*/ 0 w 81"/>
                    <a:gd name="T1" fmla="*/ 0 h 414"/>
                    <a:gd name="T2" fmla="*/ 50 w 81"/>
                    <a:gd name="T3" fmla="*/ 351 h 414"/>
                    <a:gd name="T4" fmla="*/ 76 w 81"/>
                    <a:gd name="T5" fmla="*/ 376 h 414"/>
                    <a:gd name="T6" fmla="*/ 76 w 81"/>
                    <a:gd name="T7" fmla="*/ 414 h 4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1"/>
                    <a:gd name="T13" fmla="*/ 0 h 414"/>
                    <a:gd name="T14" fmla="*/ 81 w 81"/>
                    <a:gd name="T15" fmla="*/ 414 h 4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1" h="414">
                      <a:moveTo>
                        <a:pt x="0" y="0"/>
                      </a:moveTo>
                      <a:cubicBezTo>
                        <a:pt x="16" y="121"/>
                        <a:pt x="35" y="226"/>
                        <a:pt x="50" y="351"/>
                      </a:cubicBezTo>
                      <a:cubicBezTo>
                        <a:pt x="51" y="363"/>
                        <a:pt x="71" y="365"/>
                        <a:pt x="76" y="376"/>
                      </a:cubicBezTo>
                      <a:cubicBezTo>
                        <a:pt x="81" y="388"/>
                        <a:pt x="76" y="401"/>
                        <a:pt x="76" y="414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2" name="Group 94"/>
              <p:cNvGrpSpPr>
                <a:grpSpLocks/>
              </p:cNvGrpSpPr>
              <p:nvPr/>
            </p:nvGrpSpPr>
            <p:grpSpPr bwMode="auto">
              <a:xfrm rot="10800000">
                <a:off x="5594" y="2371"/>
                <a:ext cx="406" cy="575"/>
                <a:chOff x="912" y="729"/>
                <a:chExt cx="288" cy="789"/>
              </a:xfrm>
            </p:grpSpPr>
            <p:sp>
              <p:nvSpPr>
                <p:cNvPr id="345" name="Oval 95"/>
                <p:cNvSpPr>
                  <a:spLocks noChangeArrowheads="1"/>
                </p:cNvSpPr>
                <p:nvPr/>
              </p:nvSpPr>
              <p:spPr bwMode="auto">
                <a:xfrm>
                  <a:off x="912" y="729"/>
                  <a:ext cx="288" cy="375"/>
                </a:xfrm>
                <a:prstGeom prst="ellipse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46" name="Freeform 96"/>
                <p:cNvSpPr>
                  <a:spLocks/>
                </p:cNvSpPr>
                <p:nvPr/>
              </p:nvSpPr>
              <p:spPr bwMode="auto">
                <a:xfrm>
                  <a:off x="955" y="1089"/>
                  <a:ext cx="47" cy="426"/>
                </a:xfrm>
                <a:custGeom>
                  <a:avLst/>
                  <a:gdLst>
                    <a:gd name="T0" fmla="*/ 22 w 47"/>
                    <a:gd name="T1" fmla="*/ 0 h 426"/>
                    <a:gd name="T2" fmla="*/ 34 w 47"/>
                    <a:gd name="T3" fmla="*/ 213 h 426"/>
                    <a:gd name="T4" fmla="*/ 47 w 47"/>
                    <a:gd name="T5" fmla="*/ 426 h 426"/>
                    <a:gd name="T6" fmla="*/ 0 60000 65536"/>
                    <a:gd name="T7" fmla="*/ 0 60000 65536"/>
                    <a:gd name="T8" fmla="*/ 0 60000 65536"/>
                    <a:gd name="T9" fmla="*/ 0 w 47"/>
                    <a:gd name="T10" fmla="*/ 0 h 426"/>
                    <a:gd name="T11" fmla="*/ 47 w 47"/>
                    <a:gd name="T12" fmla="*/ 426 h 4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7" h="426">
                      <a:moveTo>
                        <a:pt x="22" y="0"/>
                      </a:moveTo>
                      <a:cubicBezTo>
                        <a:pt x="11" y="103"/>
                        <a:pt x="6" y="127"/>
                        <a:pt x="34" y="213"/>
                      </a:cubicBezTo>
                      <a:cubicBezTo>
                        <a:pt x="30" y="259"/>
                        <a:pt x="0" y="382"/>
                        <a:pt x="47" y="426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7" name="Freeform 97"/>
                <p:cNvSpPr>
                  <a:spLocks/>
                </p:cNvSpPr>
                <p:nvPr/>
              </p:nvSpPr>
              <p:spPr bwMode="auto">
                <a:xfrm>
                  <a:off x="1104" y="1104"/>
                  <a:ext cx="81" cy="414"/>
                </a:xfrm>
                <a:custGeom>
                  <a:avLst/>
                  <a:gdLst>
                    <a:gd name="T0" fmla="*/ 0 w 81"/>
                    <a:gd name="T1" fmla="*/ 0 h 414"/>
                    <a:gd name="T2" fmla="*/ 50 w 81"/>
                    <a:gd name="T3" fmla="*/ 351 h 414"/>
                    <a:gd name="T4" fmla="*/ 76 w 81"/>
                    <a:gd name="T5" fmla="*/ 376 h 414"/>
                    <a:gd name="T6" fmla="*/ 76 w 81"/>
                    <a:gd name="T7" fmla="*/ 414 h 4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1"/>
                    <a:gd name="T13" fmla="*/ 0 h 414"/>
                    <a:gd name="T14" fmla="*/ 81 w 81"/>
                    <a:gd name="T15" fmla="*/ 414 h 4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1" h="414">
                      <a:moveTo>
                        <a:pt x="0" y="0"/>
                      </a:moveTo>
                      <a:cubicBezTo>
                        <a:pt x="16" y="121"/>
                        <a:pt x="35" y="226"/>
                        <a:pt x="50" y="351"/>
                      </a:cubicBezTo>
                      <a:cubicBezTo>
                        <a:pt x="51" y="363"/>
                        <a:pt x="71" y="365"/>
                        <a:pt x="76" y="376"/>
                      </a:cubicBezTo>
                      <a:cubicBezTo>
                        <a:pt x="81" y="388"/>
                        <a:pt x="76" y="401"/>
                        <a:pt x="76" y="414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3" name="Group 98"/>
              <p:cNvGrpSpPr>
                <a:grpSpLocks/>
              </p:cNvGrpSpPr>
              <p:nvPr/>
            </p:nvGrpSpPr>
            <p:grpSpPr bwMode="auto">
              <a:xfrm>
                <a:off x="3386" y="1969"/>
                <a:ext cx="406" cy="479"/>
                <a:chOff x="912" y="864"/>
                <a:chExt cx="288" cy="654"/>
              </a:xfrm>
            </p:grpSpPr>
            <p:sp>
              <p:nvSpPr>
                <p:cNvPr id="342" name="Oval 99"/>
                <p:cNvSpPr>
                  <a:spLocks noChangeArrowheads="1"/>
                </p:cNvSpPr>
                <p:nvPr/>
              </p:nvSpPr>
              <p:spPr bwMode="auto">
                <a:xfrm>
                  <a:off x="912" y="864"/>
                  <a:ext cx="288" cy="240"/>
                </a:xfrm>
                <a:prstGeom prst="ellipse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43" name="Freeform 100"/>
                <p:cNvSpPr>
                  <a:spLocks/>
                </p:cNvSpPr>
                <p:nvPr/>
              </p:nvSpPr>
              <p:spPr bwMode="auto">
                <a:xfrm>
                  <a:off x="955" y="1089"/>
                  <a:ext cx="47" cy="426"/>
                </a:xfrm>
                <a:custGeom>
                  <a:avLst/>
                  <a:gdLst>
                    <a:gd name="T0" fmla="*/ 22 w 47"/>
                    <a:gd name="T1" fmla="*/ 0 h 426"/>
                    <a:gd name="T2" fmla="*/ 34 w 47"/>
                    <a:gd name="T3" fmla="*/ 213 h 426"/>
                    <a:gd name="T4" fmla="*/ 47 w 47"/>
                    <a:gd name="T5" fmla="*/ 426 h 426"/>
                    <a:gd name="T6" fmla="*/ 0 60000 65536"/>
                    <a:gd name="T7" fmla="*/ 0 60000 65536"/>
                    <a:gd name="T8" fmla="*/ 0 60000 65536"/>
                    <a:gd name="T9" fmla="*/ 0 w 47"/>
                    <a:gd name="T10" fmla="*/ 0 h 426"/>
                    <a:gd name="T11" fmla="*/ 47 w 47"/>
                    <a:gd name="T12" fmla="*/ 426 h 4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7" h="426">
                      <a:moveTo>
                        <a:pt x="22" y="0"/>
                      </a:moveTo>
                      <a:cubicBezTo>
                        <a:pt x="11" y="103"/>
                        <a:pt x="6" y="127"/>
                        <a:pt x="34" y="213"/>
                      </a:cubicBezTo>
                      <a:cubicBezTo>
                        <a:pt x="30" y="259"/>
                        <a:pt x="0" y="382"/>
                        <a:pt x="47" y="426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" name="Freeform 101"/>
                <p:cNvSpPr>
                  <a:spLocks/>
                </p:cNvSpPr>
                <p:nvPr/>
              </p:nvSpPr>
              <p:spPr bwMode="auto">
                <a:xfrm>
                  <a:off x="1104" y="1104"/>
                  <a:ext cx="81" cy="414"/>
                </a:xfrm>
                <a:custGeom>
                  <a:avLst/>
                  <a:gdLst>
                    <a:gd name="T0" fmla="*/ 0 w 81"/>
                    <a:gd name="T1" fmla="*/ 0 h 414"/>
                    <a:gd name="T2" fmla="*/ 50 w 81"/>
                    <a:gd name="T3" fmla="*/ 351 h 414"/>
                    <a:gd name="T4" fmla="*/ 76 w 81"/>
                    <a:gd name="T5" fmla="*/ 376 h 414"/>
                    <a:gd name="T6" fmla="*/ 76 w 81"/>
                    <a:gd name="T7" fmla="*/ 414 h 4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1"/>
                    <a:gd name="T13" fmla="*/ 0 h 414"/>
                    <a:gd name="T14" fmla="*/ 81 w 81"/>
                    <a:gd name="T15" fmla="*/ 414 h 4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1" h="414">
                      <a:moveTo>
                        <a:pt x="0" y="0"/>
                      </a:moveTo>
                      <a:cubicBezTo>
                        <a:pt x="16" y="121"/>
                        <a:pt x="35" y="226"/>
                        <a:pt x="50" y="351"/>
                      </a:cubicBezTo>
                      <a:cubicBezTo>
                        <a:pt x="51" y="363"/>
                        <a:pt x="71" y="365"/>
                        <a:pt x="76" y="376"/>
                      </a:cubicBezTo>
                      <a:cubicBezTo>
                        <a:pt x="81" y="388"/>
                        <a:pt x="76" y="401"/>
                        <a:pt x="76" y="414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4" name="Group 102"/>
              <p:cNvGrpSpPr>
                <a:grpSpLocks/>
              </p:cNvGrpSpPr>
              <p:nvPr/>
            </p:nvGrpSpPr>
            <p:grpSpPr bwMode="auto">
              <a:xfrm>
                <a:off x="912" y="1920"/>
                <a:ext cx="406" cy="479"/>
                <a:chOff x="912" y="864"/>
                <a:chExt cx="288" cy="654"/>
              </a:xfrm>
            </p:grpSpPr>
            <p:sp>
              <p:nvSpPr>
                <p:cNvPr id="339" name="Oval 103"/>
                <p:cNvSpPr>
                  <a:spLocks noChangeArrowheads="1"/>
                </p:cNvSpPr>
                <p:nvPr/>
              </p:nvSpPr>
              <p:spPr bwMode="auto">
                <a:xfrm>
                  <a:off x="912" y="864"/>
                  <a:ext cx="288" cy="240"/>
                </a:xfrm>
                <a:prstGeom prst="ellipse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40" name="Freeform 104"/>
                <p:cNvSpPr>
                  <a:spLocks/>
                </p:cNvSpPr>
                <p:nvPr/>
              </p:nvSpPr>
              <p:spPr bwMode="auto">
                <a:xfrm>
                  <a:off x="955" y="1089"/>
                  <a:ext cx="47" cy="426"/>
                </a:xfrm>
                <a:custGeom>
                  <a:avLst/>
                  <a:gdLst>
                    <a:gd name="T0" fmla="*/ 22 w 47"/>
                    <a:gd name="T1" fmla="*/ 0 h 426"/>
                    <a:gd name="T2" fmla="*/ 34 w 47"/>
                    <a:gd name="T3" fmla="*/ 213 h 426"/>
                    <a:gd name="T4" fmla="*/ 47 w 47"/>
                    <a:gd name="T5" fmla="*/ 426 h 426"/>
                    <a:gd name="T6" fmla="*/ 0 60000 65536"/>
                    <a:gd name="T7" fmla="*/ 0 60000 65536"/>
                    <a:gd name="T8" fmla="*/ 0 60000 65536"/>
                    <a:gd name="T9" fmla="*/ 0 w 47"/>
                    <a:gd name="T10" fmla="*/ 0 h 426"/>
                    <a:gd name="T11" fmla="*/ 47 w 47"/>
                    <a:gd name="T12" fmla="*/ 426 h 4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7" h="426">
                      <a:moveTo>
                        <a:pt x="22" y="0"/>
                      </a:moveTo>
                      <a:cubicBezTo>
                        <a:pt x="11" y="103"/>
                        <a:pt x="6" y="127"/>
                        <a:pt x="34" y="213"/>
                      </a:cubicBezTo>
                      <a:cubicBezTo>
                        <a:pt x="30" y="259"/>
                        <a:pt x="0" y="382"/>
                        <a:pt x="47" y="426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" name="Freeform 105"/>
                <p:cNvSpPr>
                  <a:spLocks/>
                </p:cNvSpPr>
                <p:nvPr/>
              </p:nvSpPr>
              <p:spPr bwMode="auto">
                <a:xfrm>
                  <a:off x="1104" y="1104"/>
                  <a:ext cx="81" cy="414"/>
                </a:xfrm>
                <a:custGeom>
                  <a:avLst/>
                  <a:gdLst>
                    <a:gd name="T0" fmla="*/ 0 w 81"/>
                    <a:gd name="T1" fmla="*/ 0 h 414"/>
                    <a:gd name="T2" fmla="*/ 50 w 81"/>
                    <a:gd name="T3" fmla="*/ 351 h 414"/>
                    <a:gd name="T4" fmla="*/ 76 w 81"/>
                    <a:gd name="T5" fmla="*/ 376 h 414"/>
                    <a:gd name="T6" fmla="*/ 76 w 81"/>
                    <a:gd name="T7" fmla="*/ 414 h 4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1"/>
                    <a:gd name="T13" fmla="*/ 0 h 414"/>
                    <a:gd name="T14" fmla="*/ 81 w 81"/>
                    <a:gd name="T15" fmla="*/ 414 h 4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1" h="414">
                      <a:moveTo>
                        <a:pt x="0" y="0"/>
                      </a:moveTo>
                      <a:cubicBezTo>
                        <a:pt x="16" y="121"/>
                        <a:pt x="35" y="226"/>
                        <a:pt x="50" y="351"/>
                      </a:cubicBezTo>
                      <a:cubicBezTo>
                        <a:pt x="51" y="363"/>
                        <a:pt x="71" y="365"/>
                        <a:pt x="76" y="376"/>
                      </a:cubicBezTo>
                      <a:cubicBezTo>
                        <a:pt x="81" y="388"/>
                        <a:pt x="76" y="401"/>
                        <a:pt x="76" y="414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5" name="Group 106"/>
              <p:cNvGrpSpPr>
                <a:grpSpLocks/>
              </p:cNvGrpSpPr>
              <p:nvPr/>
            </p:nvGrpSpPr>
            <p:grpSpPr bwMode="auto">
              <a:xfrm>
                <a:off x="1344" y="1813"/>
                <a:ext cx="406" cy="587"/>
                <a:chOff x="912" y="717"/>
                <a:chExt cx="288" cy="801"/>
              </a:xfrm>
            </p:grpSpPr>
            <p:sp>
              <p:nvSpPr>
                <p:cNvPr id="336" name="Oval 107"/>
                <p:cNvSpPr>
                  <a:spLocks noChangeArrowheads="1"/>
                </p:cNvSpPr>
                <p:nvPr/>
              </p:nvSpPr>
              <p:spPr bwMode="auto">
                <a:xfrm>
                  <a:off x="912" y="717"/>
                  <a:ext cx="288" cy="387"/>
                </a:xfrm>
                <a:prstGeom prst="ellipse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37" name="Freeform 108"/>
                <p:cNvSpPr>
                  <a:spLocks/>
                </p:cNvSpPr>
                <p:nvPr/>
              </p:nvSpPr>
              <p:spPr bwMode="auto">
                <a:xfrm>
                  <a:off x="955" y="1089"/>
                  <a:ext cx="47" cy="426"/>
                </a:xfrm>
                <a:custGeom>
                  <a:avLst/>
                  <a:gdLst>
                    <a:gd name="T0" fmla="*/ 22 w 47"/>
                    <a:gd name="T1" fmla="*/ 0 h 426"/>
                    <a:gd name="T2" fmla="*/ 34 w 47"/>
                    <a:gd name="T3" fmla="*/ 213 h 426"/>
                    <a:gd name="T4" fmla="*/ 47 w 47"/>
                    <a:gd name="T5" fmla="*/ 426 h 426"/>
                    <a:gd name="T6" fmla="*/ 0 60000 65536"/>
                    <a:gd name="T7" fmla="*/ 0 60000 65536"/>
                    <a:gd name="T8" fmla="*/ 0 60000 65536"/>
                    <a:gd name="T9" fmla="*/ 0 w 47"/>
                    <a:gd name="T10" fmla="*/ 0 h 426"/>
                    <a:gd name="T11" fmla="*/ 47 w 47"/>
                    <a:gd name="T12" fmla="*/ 426 h 4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7" h="426">
                      <a:moveTo>
                        <a:pt x="22" y="0"/>
                      </a:moveTo>
                      <a:cubicBezTo>
                        <a:pt x="11" y="103"/>
                        <a:pt x="6" y="127"/>
                        <a:pt x="34" y="213"/>
                      </a:cubicBezTo>
                      <a:cubicBezTo>
                        <a:pt x="30" y="259"/>
                        <a:pt x="0" y="382"/>
                        <a:pt x="47" y="426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" name="Freeform 109"/>
                <p:cNvSpPr>
                  <a:spLocks/>
                </p:cNvSpPr>
                <p:nvPr/>
              </p:nvSpPr>
              <p:spPr bwMode="auto">
                <a:xfrm>
                  <a:off x="1104" y="1104"/>
                  <a:ext cx="81" cy="414"/>
                </a:xfrm>
                <a:custGeom>
                  <a:avLst/>
                  <a:gdLst>
                    <a:gd name="T0" fmla="*/ 0 w 81"/>
                    <a:gd name="T1" fmla="*/ 0 h 414"/>
                    <a:gd name="T2" fmla="*/ 50 w 81"/>
                    <a:gd name="T3" fmla="*/ 351 h 414"/>
                    <a:gd name="T4" fmla="*/ 76 w 81"/>
                    <a:gd name="T5" fmla="*/ 376 h 414"/>
                    <a:gd name="T6" fmla="*/ 76 w 81"/>
                    <a:gd name="T7" fmla="*/ 414 h 4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1"/>
                    <a:gd name="T13" fmla="*/ 0 h 414"/>
                    <a:gd name="T14" fmla="*/ 81 w 81"/>
                    <a:gd name="T15" fmla="*/ 414 h 4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1" h="414">
                      <a:moveTo>
                        <a:pt x="0" y="0"/>
                      </a:moveTo>
                      <a:cubicBezTo>
                        <a:pt x="16" y="121"/>
                        <a:pt x="35" y="226"/>
                        <a:pt x="50" y="351"/>
                      </a:cubicBezTo>
                      <a:cubicBezTo>
                        <a:pt x="51" y="363"/>
                        <a:pt x="71" y="365"/>
                        <a:pt x="76" y="376"/>
                      </a:cubicBezTo>
                      <a:cubicBezTo>
                        <a:pt x="81" y="388"/>
                        <a:pt x="76" y="401"/>
                        <a:pt x="76" y="414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6" name="Group 110"/>
              <p:cNvGrpSpPr>
                <a:grpSpLocks/>
              </p:cNvGrpSpPr>
              <p:nvPr/>
            </p:nvGrpSpPr>
            <p:grpSpPr bwMode="auto">
              <a:xfrm>
                <a:off x="1728" y="1813"/>
                <a:ext cx="406" cy="587"/>
                <a:chOff x="912" y="717"/>
                <a:chExt cx="288" cy="801"/>
              </a:xfrm>
            </p:grpSpPr>
            <p:sp>
              <p:nvSpPr>
                <p:cNvPr id="333" name="Oval 111"/>
                <p:cNvSpPr>
                  <a:spLocks noChangeArrowheads="1"/>
                </p:cNvSpPr>
                <p:nvPr/>
              </p:nvSpPr>
              <p:spPr bwMode="auto">
                <a:xfrm>
                  <a:off x="912" y="717"/>
                  <a:ext cx="288" cy="387"/>
                </a:xfrm>
                <a:prstGeom prst="ellipse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34" name="Freeform 112"/>
                <p:cNvSpPr>
                  <a:spLocks/>
                </p:cNvSpPr>
                <p:nvPr/>
              </p:nvSpPr>
              <p:spPr bwMode="auto">
                <a:xfrm>
                  <a:off x="955" y="1089"/>
                  <a:ext cx="47" cy="426"/>
                </a:xfrm>
                <a:custGeom>
                  <a:avLst/>
                  <a:gdLst>
                    <a:gd name="T0" fmla="*/ 22 w 47"/>
                    <a:gd name="T1" fmla="*/ 0 h 426"/>
                    <a:gd name="T2" fmla="*/ 34 w 47"/>
                    <a:gd name="T3" fmla="*/ 213 h 426"/>
                    <a:gd name="T4" fmla="*/ 47 w 47"/>
                    <a:gd name="T5" fmla="*/ 426 h 426"/>
                    <a:gd name="T6" fmla="*/ 0 60000 65536"/>
                    <a:gd name="T7" fmla="*/ 0 60000 65536"/>
                    <a:gd name="T8" fmla="*/ 0 60000 65536"/>
                    <a:gd name="T9" fmla="*/ 0 w 47"/>
                    <a:gd name="T10" fmla="*/ 0 h 426"/>
                    <a:gd name="T11" fmla="*/ 47 w 47"/>
                    <a:gd name="T12" fmla="*/ 426 h 4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7" h="426">
                      <a:moveTo>
                        <a:pt x="22" y="0"/>
                      </a:moveTo>
                      <a:cubicBezTo>
                        <a:pt x="11" y="103"/>
                        <a:pt x="6" y="127"/>
                        <a:pt x="34" y="213"/>
                      </a:cubicBezTo>
                      <a:cubicBezTo>
                        <a:pt x="30" y="259"/>
                        <a:pt x="0" y="382"/>
                        <a:pt x="47" y="426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" name="Freeform 113"/>
                <p:cNvSpPr>
                  <a:spLocks/>
                </p:cNvSpPr>
                <p:nvPr/>
              </p:nvSpPr>
              <p:spPr bwMode="auto">
                <a:xfrm>
                  <a:off x="1104" y="1104"/>
                  <a:ext cx="81" cy="414"/>
                </a:xfrm>
                <a:custGeom>
                  <a:avLst/>
                  <a:gdLst>
                    <a:gd name="T0" fmla="*/ 0 w 81"/>
                    <a:gd name="T1" fmla="*/ 0 h 414"/>
                    <a:gd name="T2" fmla="*/ 50 w 81"/>
                    <a:gd name="T3" fmla="*/ 351 h 414"/>
                    <a:gd name="T4" fmla="*/ 76 w 81"/>
                    <a:gd name="T5" fmla="*/ 376 h 414"/>
                    <a:gd name="T6" fmla="*/ 76 w 81"/>
                    <a:gd name="T7" fmla="*/ 414 h 4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1"/>
                    <a:gd name="T13" fmla="*/ 0 h 414"/>
                    <a:gd name="T14" fmla="*/ 81 w 81"/>
                    <a:gd name="T15" fmla="*/ 414 h 4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1" h="414">
                      <a:moveTo>
                        <a:pt x="0" y="0"/>
                      </a:moveTo>
                      <a:cubicBezTo>
                        <a:pt x="16" y="121"/>
                        <a:pt x="35" y="226"/>
                        <a:pt x="50" y="351"/>
                      </a:cubicBezTo>
                      <a:cubicBezTo>
                        <a:pt x="51" y="363"/>
                        <a:pt x="71" y="365"/>
                        <a:pt x="76" y="376"/>
                      </a:cubicBezTo>
                      <a:cubicBezTo>
                        <a:pt x="81" y="388"/>
                        <a:pt x="76" y="401"/>
                        <a:pt x="76" y="414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7" name="Group 115"/>
              <p:cNvGrpSpPr>
                <a:grpSpLocks/>
              </p:cNvGrpSpPr>
              <p:nvPr/>
            </p:nvGrpSpPr>
            <p:grpSpPr bwMode="auto">
              <a:xfrm rot="10800000">
                <a:off x="3216" y="2400"/>
                <a:ext cx="406" cy="479"/>
                <a:chOff x="912" y="864"/>
                <a:chExt cx="288" cy="654"/>
              </a:xfrm>
            </p:grpSpPr>
            <p:sp>
              <p:nvSpPr>
                <p:cNvPr id="330" name="Oval 116"/>
                <p:cNvSpPr>
                  <a:spLocks noChangeArrowheads="1"/>
                </p:cNvSpPr>
                <p:nvPr/>
              </p:nvSpPr>
              <p:spPr bwMode="auto">
                <a:xfrm>
                  <a:off x="912" y="864"/>
                  <a:ext cx="288" cy="240"/>
                </a:xfrm>
                <a:prstGeom prst="ellipse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31" name="Freeform 117"/>
                <p:cNvSpPr>
                  <a:spLocks/>
                </p:cNvSpPr>
                <p:nvPr/>
              </p:nvSpPr>
              <p:spPr bwMode="auto">
                <a:xfrm>
                  <a:off x="955" y="1089"/>
                  <a:ext cx="47" cy="426"/>
                </a:xfrm>
                <a:custGeom>
                  <a:avLst/>
                  <a:gdLst>
                    <a:gd name="T0" fmla="*/ 22 w 47"/>
                    <a:gd name="T1" fmla="*/ 0 h 426"/>
                    <a:gd name="T2" fmla="*/ 34 w 47"/>
                    <a:gd name="T3" fmla="*/ 213 h 426"/>
                    <a:gd name="T4" fmla="*/ 47 w 47"/>
                    <a:gd name="T5" fmla="*/ 426 h 426"/>
                    <a:gd name="T6" fmla="*/ 0 60000 65536"/>
                    <a:gd name="T7" fmla="*/ 0 60000 65536"/>
                    <a:gd name="T8" fmla="*/ 0 60000 65536"/>
                    <a:gd name="T9" fmla="*/ 0 w 47"/>
                    <a:gd name="T10" fmla="*/ 0 h 426"/>
                    <a:gd name="T11" fmla="*/ 47 w 47"/>
                    <a:gd name="T12" fmla="*/ 426 h 4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7" h="426">
                      <a:moveTo>
                        <a:pt x="22" y="0"/>
                      </a:moveTo>
                      <a:cubicBezTo>
                        <a:pt x="11" y="103"/>
                        <a:pt x="6" y="127"/>
                        <a:pt x="34" y="213"/>
                      </a:cubicBezTo>
                      <a:cubicBezTo>
                        <a:pt x="30" y="259"/>
                        <a:pt x="0" y="382"/>
                        <a:pt x="47" y="426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" name="Freeform 118"/>
                <p:cNvSpPr>
                  <a:spLocks/>
                </p:cNvSpPr>
                <p:nvPr/>
              </p:nvSpPr>
              <p:spPr bwMode="auto">
                <a:xfrm>
                  <a:off x="1104" y="1104"/>
                  <a:ext cx="81" cy="414"/>
                </a:xfrm>
                <a:custGeom>
                  <a:avLst/>
                  <a:gdLst>
                    <a:gd name="T0" fmla="*/ 0 w 81"/>
                    <a:gd name="T1" fmla="*/ 0 h 414"/>
                    <a:gd name="T2" fmla="*/ 50 w 81"/>
                    <a:gd name="T3" fmla="*/ 351 h 414"/>
                    <a:gd name="T4" fmla="*/ 76 w 81"/>
                    <a:gd name="T5" fmla="*/ 376 h 414"/>
                    <a:gd name="T6" fmla="*/ 76 w 81"/>
                    <a:gd name="T7" fmla="*/ 414 h 4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1"/>
                    <a:gd name="T13" fmla="*/ 0 h 414"/>
                    <a:gd name="T14" fmla="*/ 81 w 81"/>
                    <a:gd name="T15" fmla="*/ 414 h 4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1" h="414">
                      <a:moveTo>
                        <a:pt x="0" y="0"/>
                      </a:moveTo>
                      <a:cubicBezTo>
                        <a:pt x="16" y="121"/>
                        <a:pt x="35" y="226"/>
                        <a:pt x="50" y="351"/>
                      </a:cubicBezTo>
                      <a:cubicBezTo>
                        <a:pt x="51" y="363"/>
                        <a:pt x="71" y="365"/>
                        <a:pt x="76" y="376"/>
                      </a:cubicBezTo>
                      <a:cubicBezTo>
                        <a:pt x="81" y="388"/>
                        <a:pt x="76" y="401"/>
                        <a:pt x="76" y="414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8" name="Group 119"/>
              <p:cNvGrpSpPr>
                <a:grpSpLocks/>
              </p:cNvGrpSpPr>
              <p:nvPr/>
            </p:nvGrpSpPr>
            <p:grpSpPr bwMode="auto">
              <a:xfrm rot="10800000">
                <a:off x="3984" y="2400"/>
                <a:ext cx="406" cy="578"/>
                <a:chOff x="912" y="729"/>
                <a:chExt cx="288" cy="789"/>
              </a:xfrm>
            </p:grpSpPr>
            <p:sp>
              <p:nvSpPr>
                <p:cNvPr id="327" name="Oval 120"/>
                <p:cNvSpPr>
                  <a:spLocks noChangeArrowheads="1"/>
                </p:cNvSpPr>
                <p:nvPr/>
              </p:nvSpPr>
              <p:spPr bwMode="auto">
                <a:xfrm>
                  <a:off x="912" y="729"/>
                  <a:ext cx="288" cy="375"/>
                </a:xfrm>
                <a:prstGeom prst="ellipse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28" name="Freeform 121"/>
                <p:cNvSpPr>
                  <a:spLocks/>
                </p:cNvSpPr>
                <p:nvPr/>
              </p:nvSpPr>
              <p:spPr bwMode="auto">
                <a:xfrm>
                  <a:off x="955" y="1089"/>
                  <a:ext cx="47" cy="426"/>
                </a:xfrm>
                <a:custGeom>
                  <a:avLst/>
                  <a:gdLst>
                    <a:gd name="T0" fmla="*/ 22 w 47"/>
                    <a:gd name="T1" fmla="*/ 0 h 426"/>
                    <a:gd name="T2" fmla="*/ 34 w 47"/>
                    <a:gd name="T3" fmla="*/ 213 h 426"/>
                    <a:gd name="T4" fmla="*/ 47 w 47"/>
                    <a:gd name="T5" fmla="*/ 426 h 426"/>
                    <a:gd name="T6" fmla="*/ 0 60000 65536"/>
                    <a:gd name="T7" fmla="*/ 0 60000 65536"/>
                    <a:gd name="T8" fmla="*/ 0 60000 65536"/>
                    <a:gd name="T9" fmla="*/ 0 w 47"/>
                    <a:gd name="T10" fmla="*/ 0 h 426"/>
                    <a:gd name="T11" fmla="*/ 47 w 47"/>
                    <a:gd name="T12" fmla="*/ 426 h 4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7" h="426">
                      <a:moveTo>
                        <a:pt x="22" y="0"/>
                      </a:moveTo>
                      <a:cubicBezTo>
                        <a:pt x="11" y="103"/>
                        <a:pt x="6" y="127"/>
                        <a:pt x="34" y="213"/>
                      </a:cubicBezTo>
                      <a:cubicBezTo>
                        <a:pt x="30" y="259"/>
                        <a:pt x="0" y="382"/>
                        <a:pt x="47" y="426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" name="Freeform 122"/>
                <p:cNvSpPr>
                  <a:spLocks/>
                </p:cNvSpPr>
                <p:nvPr/>
              </p:nvSpPr>
              <p:spPr bwMode="auto">
                <a:xfrm>
                  <a:off x="1104" y="1104"/>
                  <a:ext cx="81" cy="414"/>
                </a:xfrm>
                <a:custGeom>
                  <a:avLst/>
                  <a:gdLst>
                    <a:gd name="T0" fmla="*/ 0 w 81"/>
                    <a:gd name="T1" fmla="*/ 0 h 414"/>
                    <a:gd name="T2" fmla="*/ 50 w 81"/>
                    <a:gd name="T3" fmla="*/ 351 h 414"/>
                    <a:gd name="T4" fmla="*/ 76 w 81"/>
                    <a:gd name="T5" fmla="*/ 376 h 414"/>
                    <a:gd name="T6" fmla="*/ 76 w 81"/>
                    <a:gd name="T7" fmla="*/ 414 h 4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1"/>
                    <a:gd name="T13" fmla="*/ 0 h 414"/>
                    <a:gd name="T14" fmla="*/ 81 w 81"/>
                    <a:gd name="T15" fmla="*/ 414 h 4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1" h="414">
                      <a:moveTo>
                        <a:pt x="0" y="0"/>
                      </a:moveTo>
                      <a:cubicBezTo>
                        <a:pt x="16" y="121"/>
                        <a:pt x="35" y="226"/>
                        <a:pt x="50" y="351"/>
                      </a:cubicBezTo>
                      <a:cubicBezTo>
                        <a:pt x="51" y="363"/>
                        <a:pt x="71" y="365"/>
                        <a:pt x="76" y="376"/>
                      </a:cubicBezTo>
                      <a:cubicBezTo>
                        <a:pt x="81" y="388"/>
                        <a:pt x="76" y="401"/>
                        <a:pt x="76" y="414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9" name="Group 123"/>
              <p:cNvGrpSpPr>
                <a:grpSpLocks/>
              </p:cNvGrpSpPr>
              <p:nvPr/>
            </p:nvGrpSpPr>
            <p:grpSpPr bwMode="auto">
              <a:xfrm rot="10800000">
                <a:off x="3600" y="2400"/>
                <a:ext cx="406" cy="578"/>
                <a:chOff x="912" y="729"/>
                <a:chExt cx="288" cy="789"/>
              </a:xfrm>
            </p:grpSpPr>
            <p:sp>
              <p:nvSpPr>
                <p:cNvPr id="324" name="Oval 124"/>
                <p:cNvSpPr>
                  <a:spLocks noChangeArrowheads="1"/>
                </p:cNvSpPr>
                <p:nvPr/>
              </p:nvSpPr>
              <p:spPr bwMode="auto">
                <a:xfrm>
                  <a:off x="912" y="729"/>
                  <a:ext cx="288" cy="375"/>
                </a:xfrm>
                <a:prstGeom prst="ellipse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25" name="Freeform 125"/>
                <p:cNvSpPr>
                  <a:spLocks/>
                </p:cNvSpPr>
                <p:nvPr/>
              </p:nvSpPr>
              <p:spPr bwMode="auto">
                <a:xfrm>
                  <a:off x="955" y="1089"/>
                  <a:ext cx="47" cy="426"/>
                </a:xfrm>
                <a:custGeom>
                  <a:avLst/>
                  <a:gdLst>
                    <a:gd name="T0" fmla="*/ 22 w 47"/>
                    <a:gd name="T1" fmla="*/ 0 h 426"/>
                    <a:gd name="T2" fmla="*/ 34 w 47"/>
                    <a:gd name="T3" fmla="*/ 213 h 426"/>
                    <a:gd name="T4" fmla="*/ 47 w 47"/>
                    <a:gd name="T5" fmla="*/ 426 h 426"/>
                    <a:gd name="T6" fmla="*/ 0 60000 65536"/>
                    <a:gd name="T7" fmla="*/ 0 60000 65536"/>
                    <a:gd name="T8" fmla="*/ 0 60000 65536"/>
                    <a:gd name="T9" fmla="*/ 0 w 47"/>
                    <a:gd name="T10" fmla="*/ 0 h 426"/>
                    <a:gd name="T11" fmla="*/ 47 w 47"/>
                    <a:gd name="T12" fmla="*/ 426 h 4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7" h="426">
                      <a:moveTo>
                        <a:pt x="22" y="0"/>
                      </a:moveTo>
                      <a:cubicBezTo>
                        <a:pt x="11" y="103"/>
                        <a:pt x="6" y="127"/>
                        <a:pt x="34" y="213"/>
                      </a:cubicBezTo>
                      <a:cubicBezTo>
                        <a:pt x="30" y="259"/>
                        <a:pt x="0" y="382"/>
                        <a:pt x="47" y="426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6" name="Freeform 126"/>
                <p:cNvSpPr>
                  <a:spLocks/>
                </p:cNvSpPr>
                <p:nvPr/>
              </p:nvSpPr>
              <p:spPr bwMode="auto">
                <a:xfrm>
                  <a:off x="1104" y="1104"/>
                  <a:ext cx="81" cy="414"/>
                </a:xfrm>
                <a:custGeom>
                  <a:avLst/>
                  <a:gdLst>
                    <a:gd name="T0" fmla="*/ 0 w 81"/>
                    <a:gd name="T1" fmla="*/ 0 h 414"/>
                    <a:gd name="T2" fmla="*/ 50 w 81"/>
                    <a:gd name="T3" fmla="*/ 351 h 414"/>
                    <a:gd name="T4" fmla="*/ 76 w 81"/>
                    <a:gd name="T5" fmla="*/ 376 h 414"/>
                    <a:gd name="T6" fmla="*/ 76 w 81"/>
                    <a:gd name="T7" fmla="*/ 414 h 4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1"/>
                    <a:gd name="T13" fmla="*/ 0 h 414"/>
                    <a:gd name="T14" fmla="*/ 81 w 81"/>
                    <a:gd name="T15" fmla="*/ 414 h 4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1" h="414">
                      <a:moveTo>
                        <a:pt x="0" y="0"/>
                      </a:moveTo>
                      <a:cubicBezTo>
                        <a:pt x="16" y="121"/>
                        <a:pt x="35" y="226"/>
                        <a:pt x="50" y="351"/>
                      </a:cubicBezTo>
                      <a:cubicBezTo>
                        <a:pt x="51" y="363"/>
                        <a:pt x="71" y="365"/>
                        <a:pt x="76" y="376"/>
                      </a:cubicBezTo>
                      <a:cubicBezTo>
                        <a:pt x="81" y="388"/>
                        <a:pt x="76" y="401"/>
                        <a:pt x="76" y="414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0" name="Group 127"/>
              <p:cNvGrpSpPr>
                <a:grpSpLocks/>
              </p:cNvGrpSpPr>
              <p:nvPr/>
            </p:nvGrpSpPr>
            <p:grpSpPr bwMode="auto">
              <a:xfrm>
                <a:off x="3792" y="1861"/>
                <a:ext cx="406" cy="587"/>
                <a:chOff x="912" y="717"/>
                <a:chExt cx="288" cy="801"/>
              </a:xfrm>
            </p:grpSpPr>
            <p:sp>
              <p:nvSpPr>
                <p:cNvPr id="321" name="Oval 128"/>
                <p:cNvSpPr>
                  <a:spLocks noChangeArrowheads="1"/>
                </p:cNvSpPr>
                <p:nvPr/>
              </p:nvSpPr>
              <p:spPr bwMode="auto">
                <a:xfrm>
                  <a:off x="912" y="717"/>
                  <a:ext cx="288" cy="387"/>
                </a:xfrm>
                <a:prstGeom prst="ellipse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22" name="Freeform 129"/>
                <p:cNvSpPr>
                  <a:spLocks/>
                </p:cNvSpPr>
                <p:nvPr/>
              </p:nvSpPr>
              <p:spPr bwMode="auto">
                <a:xfrm>
                  <a:off x="955" y="1089"/>
                  <a:ext cx="47" cy="426"/>
                </a:xfrm>
                <a:custGeom>
                  <a:avLst/>
                  <a:gdLst>
                    <a:gd name="T0" fmla="*/ 22 w 47"/>
                    <a:gd name="T1" fmla="*/ 0 h 426"/>
                    <a:gd name="T2" fmla="*/ 34 w 47"/>
                    <a:gd name="T3" fmla="*/ 213 h 426"/>
                    <a:gd name="T4" fmla="*/ 47 w 47"/>
                    <a:gd name="T5" fmla="*/ 426 h 426"/>
                    <a:gd name="T6" fmla="*/ 0 60000 65536"/>
                    <a:gd name="T7" fmla="*/ 0 60000 65536"/>
                    <a:gd name="T8" fmla="*/ 0 60000 65536"/>
                    <a:gd name="T9" fmla="*/ 0 w 47"/>
                    <a:gd name="T10" fmla="*/ 0 h 426"/>
                    <a:gd name="T11" fmla="*/ 47 w 47"/>
                    <a:gd name="T12" fmla="*/ 426 h 4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7" h="426">
                      <a:moveTo>
                        <a:pt x="22" y="0"/>
                      </a:moveTo>
                      <a:cubicBezTo>
                        <a:pt x="11" y="103"/>
                        <a:pt x="6" y="127"/>
                        <a:pt x="34" y="213"/>
                      </a:cubicBezTo>
                      <a:cubicBezTo>
                        <a:pt x="30" y="259"/>
                        <a:pt x="0" y="382"/>
                        <a:pt x="47" y="426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" name="Freeform 130"/>
                <p:cNvSpPr>
                  <a:spLocks/>
                </p:cNvSpPr>
                <p:nvPr/>
              </p:nvSpPr>
              <p:spPr bwMode="auto">
                <a:xfrm>
                  <a:off x="1104" y="1104"/>
                  <a:ext cx="81" cy="414"/>
                </a:xfrm>
                <a:custGeom>
                  <a:avLst/>
                  <a:gdLst>
                    <a:gd name="T0" fmla="*/ 0 w 81"/>
                    <a:gd name="T1" fmla="*/ 0 h 414"/>
                    <a:gd name="T2" fmla="*/ 50 w 81"/>
                    <a:gd name="T3" fmla="*/ 351 h 414"/>
                    <a:gd name="T4" fmla="*/ 76 w 81"/>
                    <a:gd name="T5" fmla="*/ 376 h 414"/>
                    <a:gd name="T6" fmla="*/ 76 w 81"/>
                    <a:gd name="T7" fmla="*/ 414 h 4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1"/>
                    <a:gd name="T13" fmla="*/ 0 h 414"/>
                    <a:gd name="T14" fmla="*/ 81 w 81"/>
                    <a:gd name="T15" fmla="*/ 414 h 4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1" h="414">
                      <a:moveTo>
                        <a:pt x="0" y="0"/>
                      </a:moveTo>
                      <a:cubicBezTo>
                        <a:pt x="16" y="121"/>
                        <a:pt x="35" y="226"/>
                        <a:pt x="50" y="351"/>
                      </a:cubicBezTo>
                      <a:cubicBezTo>
                        <a:pt x="51" y="363"/>
                        <a:pt x="71" y="365"/>
                        <a:pt x="76" y="376"/>
                      </a:cubicBezTo>
                      <a:cubicBezTo>
                        <a:pt x="81" y="388"/>
                        <a:pt x="76" y="401"/>
                        <a:pt x="76" y="414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7" name="Group 114"/>
            <p:cNvGrpSpPr>
              <a:grpSpLocks/>
            </p:cNvGrpSpPr>
            <p:nvPr/>
          </p:nvGrpSpPr>
          <p:grpSpPr bwMode="auto">
            <a:xfrm>
              <a:off x="1289050" y="2054229"/>
              <a:ext cx="1292225" cy="1371602"/>
              <a:chOff x="3121" y="1911"/>
              <a:chExt cx="1337" cy="1071"/>
            </a:xfrm>
          </p:grpSpPr>
          <p:sp>
            <p:nvSpPr>
              <p:cNvPr id="288" name="Rectangle 5"/>
              <p:cNvSpPr>
                <a:spLocks noChangeArrowheads="1"/>
              </p:cNvSpPr>
              <p:nvPr/>
            </p:nvSpPr>
            <p:spPr bwMode="auto">
              <a:xfrm>
                <a:off x="3604" y="1959"/>
                <a:ext cx="433" cy="959"/>
              </a:xfrm>
              <a:prstGeom prst="rect">
                <a:avLst/>
              </a:prstGeom>
              <a:gradFill rotWithShape="1">
                <a:gsLst>
                  <a:gs pos="0">
                    <a:schemeClr val="tx1"/>
                  </a:gs>
                  <a:gs pos="100000">
                    <a:schemeClr val="tx1">
                      <a:gamma/>
                      <a:tint val="0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9" name="Freeform 82"/>
              <p:cNvSpPr>
                <a:spLocks/>
              </p:cNvSpPr>
              <p:nvPr/>
            </p:nvSpPr>
            <p:spPr bwMode="auto">
              <a:xfrm>
                <a:off x="3121" y="1930"/>
                <a:ext cx="755" cy="1052"/>
              </a:xfrm>
              <a:custGeom>
                <a:avLst/>
                <a:gdLst/>
                <a:ahLst/>
                <a:cxnLst>
                  <a:cxn ang="0">
                    <a:pos x="374" y="0"/>
                  </a:cxn>
                  <a:cxn ang="0">
                    <a:pos x="249" y="13"/>
                  </a:cxn>
                  <a:cxn ang="0">
                    <a:pos x="187" y="138"/>
                  </a:cxn>
                  <a:cxn ang="0">
                    <a:pos x="137" y="463"/>
                  </a:cxn>
                  <a:cxn ang="0">
                    <a:pos x="61" y="739"/>
                  </a:cxn>
                  <a:cxn ang="0">
                    <a:pos x="99" y="1252"/>
                  </a:cxn>
                  <a:cxn ang="0">
                    <a:pos x="162" y="1365"/>
                  </a:cxn>
                  <a:cxn ang="0">
                    <a:pos x="262" y="1377"/>
                  </a:cxn>
                  <a:cxn ang="0">
                    <a:pos x="475" y="1377"/>
                  </a:cxn>
                  <a:cxn ang="0">
                    <a:pos x="462" y="1190"/>
                  </a:cxn>
                  <a:cxn ang="0">
                    <a:pos x="437" y="1114"/>
                  </a:cxn>
                  <a:cxn ang="0">
                    <a:pos x="399" y="1089"/>
                  </a:cxn>
                  <a:cxn ang="0">
                    <a:pos x="362" y="513"/>
                  </a:cxn>
                  <a:cxn ang="0">
                    <a:pos x="399" y="13"/>
                  </a:cxn>
                  <a:cxn ang="0">
                    <a:pos x="537" y="38"/>
                  </a:cxn>
                </a:cxnLst>
                <a:rect l="0" t="0" r="r" b="b"/>
                <a:pathLst>
                  <a:path w="537" h="1439">
                    <a:moveTo>
                      <a:pt x="374" y="0"/>
                    </a:moveTo>
                    <a:cubicBezTo>
                      <a:pt x="332" y="4"/>
                      <a:pt x="290" y="3"/>
                      <a:pt x="249" y="13"/>
                    </a:cubicBezTo>
                    <a:cubicBezTo>
                      <a:pt x="193" y="26"/>
                      <a:pt x="201" y="95"/>
                      <a:pt x="187" y="138"/>
                    </a:cubicBezTo>
                    <a:cubicBezTo>
                      <a:pt x="176" y="246"/>
                      <a:pt x="162" y="358"/>
                      <a:pt x="137" y="463"/>
                    </a:cubicBezTo>
                    <a:cubicBezTo>
                      <a:pt x="130" y="556"/>
                      <a:pt x="148" y="682"/>
                      <a:pt x="61" y="739"/>
                    </a:cubicBezTo>
                    <a:cubicBezTo>
                      <a:pt x="34" y="908"/>
                      <a:pt x="0" y="1105"/>
                      <a:pt x="99" y="1252"/>
                    </a:cubicBezTo>
                    <a:cubicBezTo>
                      <a:pt x="109" y="1294"/>
                      <a:pt x="110" y="1351"/>
                      <a:pt x="162" y="1365"/>
                    </a:cubicBezTo>
                    <a:cubicBezTo>
                      <a:pt x="194" y="1374"/>
                      <a:pt x="229" y="1373"/>
                      <a:pt x="262" y="1377"/>
                    </a:cubicBezTo>
                    <a:cubicBezTo>
                      <a:pt x="324" y="1399"/>
                      <a:pt x="424" y="1439"/>
                      <a:pt x="475" y="1377"/>
                    </a:cubicBezTo>
                    <a:cubicBezTo>
                      <a:pt x="514" y="1329"/>
                      <a:pt x="471" y="1252"/>
                      <a:pt x="462" y="1190"/>
                    </a:cubicBezTo>
                    <a:cubicBezTo>
                      <a:pt x="458" y="1164"/>
                      <a:pt x="459" y="1129"/>
                      <a:pt x="437" y="1114"/>
                    </a:cubicBezTo>
                    <a:cubicBezTo>
                      <a:pt x="424" y="1106"/>
                      <a:pt x="412" y="1097"/>
                      <a:pt x="399" y="1089"/>
                    </a:cubicBezTo>
                    <a:cubicBezTo>
                      <a:pt x="354" y="900"/>
                      <a:pt x="406" y="702"/>
                      <a:pt x="362" y="513"/>
                    </a:cubicBezTo>
                    <a:cubicBezTo>
                      <a:pt x="372" y="182"/>
                      <a:pt x="360" y="212"/>
                      <a:pt x="399" y="13"/>
                    </a:cubicBezTo>
                    <a:cubicBezTo>
                      <a:pt x="495" y="44"/>
                      <a:pt x="448" y="38"/>
                      <a:pt x="537" y="38"/>
                    </a:cubicBezTo>
                  </a:path>
                </a:pathLst>
              </a:cu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53882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0" name="Freeform 83"/>
              <p:cNvSpPr>
                <a:spLocks/>
              </p:cNvSpPr>
              <p:nvPr/>
            </p:nvSpPr>
            <p:spPr bwMode="auto">
              <a:xfrm flipH="1">
                <a:off x="3845" y="1911"/>
                <a:ext cx="613" cy="1052"/>
              </a:xfrm>
              <a:custGeom>
                <a:avLst/>
                <a:gdLst/>
                <a:ahLst/>
                <a:cxnLst>
                  <a:cxn ang="0">
                    <a:pos x="374" y="0"/>
                  </a:cxn>
                  <a:cxn ang="0">
                    <a:pos x="249" y="13"/>
                  </a:cxn>
                  <a:cxn ang="0">
                    <a:pos x="187" y="138"/>
                  </a:cxn>
                  <a:cxn ang="0">
                    <a:pos x="137" y="463"/>
                  </a:cxn>
                  <a:cxn ang="0">
                    <a:pos x="61" y="739"/>
                  </a:cxn>
                  <a:cxn ang="0">
                    <a:pos x="99" y="1252"/>
                  </a:cxn>
                  <a:cxn ang="0">
                    <a:pos x="162" y="1365"/>
                  </a:cxn>
                  <a:cxn ang="0">
                    <a:pos x="262" y="1377"/>
                  </a:cxn>
                  <a:cxn ang="0">
                    <a:pos x="475" y="1377"/>
                  </a:cxn>
                  <a:cxn ang="0">
                    <a:pos x="462" y="1190"/>
                  </a:cxn>
                  <a:cxn ang="0">
                    <a:pos x="437" y="1114"/>
                  </a:cxn>
                  <a:cxn ang="0">
                    <a:pos x="399" y="1089"/>
                  </a:cxn>
                  <a:cxn ang="0">
                    <a:pos x="362" y="513"/>
                  </a:cxn>
                  <a:cxn ang="0">
                    <a:pos x="399" y="13"/>
                  </a:cxn>
                  <a:cxn ang="0">
                    <a:pos x="537" y="38"/>
                  </a:cxn>
                </a:cxnLst>
                <a:rect l="0" t="0" r="r" b="b"/>
                <a:pathLst>
                  <a:path w="537" h="1439">
                    <a:moveTo>
                      <a:pt x="374" y="0"/>
                    </a:moveTo>
                    <a:cubicBezTo>
                      <a:pt x="332" y="4"/>
                      <a:pt x="290" y="3"/>
                      <a:pt x="249" y="13"/>
                    </a:cubicBezTo>
                    <a:cubicBezTo>
                      <a:pt x="193" y="26"/>
                      <a:pt x="201" y="95"/>
                      <a:pt x="187" y="138"/>
                    </a:cubicBezTo>
                    <a:cubicBezTo>
                      <a:pt x="176" y="246"/>
                      <a:pt x="162" y="358"/>
                      <a:pt x="137" y="463"/>
                    </a:cubicBezTo>
                    <a:cubicBezTo>
                      <a:pt x="130" y="556"/>
                      <a:pt x="148" y="682"/>
                      <a:pt x="61" y="739"/>
                    </a:cubicBezTo>
                    <a:cubicBezTo>
                      <a:pt x="34" y="908"/>
                      <a:pt x="0" y="1105"/>
                      <a:pt x="99" y="1252"/>
                    </a:cubicBezTo>
                    <a:cubicBezTo>
                      <a:pt x="109" y="1294"/>
                      <a:pt x="110" y="1351"/>
                      <a:pt x="162" y="1365"/>
                    </a:cubicBezTo>
                    <a:cubicBezTo>
                      <a:pt x="194" y="1374"/>
                      <a:pt x="229" y="1373"/>
                      <a:pt x="262" y="1377"/>
                    </a:cubicBezTo>
                    <a:cubicBezTo>
                      <a:pt x="324" y="1399"/>
                      <a:pt x="424" y="1439"/>
                      <a:pt x="475" y="1377"/>
                    </a:cubicBezTo>
                    <a:cubicBezTo>
                      <a:pt x="514" y="1329"/>
                      <a:pt x="471" y="1252"/>
                      <a:pt x="462" y="1190"/>
                    </a:cubicBezTo>
                    <a:cubicBezTo>
                      <a:pt x="458" y="1164"/>
                      <a:pt x="459" y="1129"/>
                      <a:pt x="437" y="1114"/>
                    </a:cubicBezTo>
                    <a:cubicBezTo>
                      <a:pt x="424" y="1106"/>
                      <a:pt x="412" y="1097"/>
                      <a:pt x="399" y="1089"/>
                    </a:cubicBezTo>
                    <a:cubicBezTo>
                      <a:pt x="354" y="900"/>
                      <a:pt x="406" y="702"/>
                      <a:pt x="362" y="513"/>
                    </a:cubicBezTo>
                    <a:cubicBezTo>
                      <a:pt x="372" y="182"/>
                      <a:pt x="360" y="212"/>
                      <a:pt x="399" y="13"/>
                    </a:cubicBezTo>
                    <a:cubicBezTo>
                      <a:pt x="495" y="44"/>
                      <a:pt x="448" y="38"/>
                      <a:pt x="537" y="38"/>
                    </a:cubicBezTo>
                  </a:path>
                </a:pathLst>
              </a:cu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48" name="Group 132"/>
            <p:cNvGrpSpPr>
              <a:grpSpLocks/>
            </p:cNvGrpSpPr>
            <p:nvPr/>
          </p:nvGrpSpPr>
          <p:grpSpPr bwMode="auto">
            <a:xfrm>
              <a:off x="4946650" y="2130429"/>
              <a:ext cx="1292225" cy="1371602"/>
              <a:chOff x="3121" y="1911"/>
              <a:chExt cx="1337" cy="1071"/>
            </a:xfrm>
          </p:grpSpPr>
          <p:sp>
            <p:nvSpPr>
              <p:cNvPr id="285" name="Rectangle 133"/>
              <p:cNvSpPr>
                <a:spLocks noChangeArrowheads="1"/>
              </p:cNvSpPr>
              <p:nvPr/>
            </p:nvSpPr>
            <p:spPr bwMode="auto">
              <a:xfrm>
                <a:off x="3604" y="1959"/>
                <a:ext cx="433" cy="959"/>
              </a:xfrm>
              <a:prstGeom prst="rect">
                <a:avLst/>
              </a:prstGeom>
              <a:gradFill rotWithShape="1">
                <a:gsLst>
                  <a:gs pos="0">
                    <a:schemeClr val="tx1"/>
                  </a:gs>
                  <a:gs pos="100000">
                    <a:schemeClr val="tx1">
                      <a:gamma/>
                      <a:tint val="0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6" name="Freeform 134"/>
              <p:cNvSpPr>
                <a:spLocks/>
              </p:cNvSpPr>
              <p:nvPr/>
            </p:nvSpPr>
            <p:spPr bwMode="auto">
              <a:xfrm>
                <a:off x="3121" y="1930"/>
                <a:ext cx="755" cy="1052"/>
              </a:xfrm>
              <a:custGeom>
                <a:avLst/>
                <a:gdLst/>
                <a:ahLst/>
                <a:cxnLst>
                  <a:cxn ang="0">
                    <a:pos x="374" y="0"/>
                  </a:cxn>
                  <a:cxn ang="0">
                    <a:pos x="249" y="13"/>
                  </a:cxn>
                  <a:cxn ang="0">
                    <a:pos x="187" y="138"/>
                  </a:cxn>
                  <a:cxn ang="0">
                    <a:pos x="137" y="463"/>
                  </a:cxn>
                  <a:cxn ang="0">
                    <a:pos x="61" y="739"/>
                  </a:cxn>
                  <a:cxn ang="0">
                    <a:pos x="99" y="1252"/>
                  </a:cxn>
                  <a:cxn ang="0">
                    <a:pos x="162" y="1365"/>
                  </a:cxn>
                  <a:cxn ang="0">
                    <a:pos x="262" y="1377"/>
                  </a:cxn>
                  <a:cxn ang="0">
                    <a:pos x="475" y="1377"/>
                  </a:cxn>
                  <a:cxn ang="0">
                    <a:pos x="462" y="1190"/>
                  </a:cxn>
                  <a:cxn ang="0">
                    <a:pos x="437" y="1114"/>
                  </a:cxn>
                  <a:cxn ang="0">
                    <a:pos x="399" y="1089"/>
                  </a:cxn>
                  <a:cxn ang="0">
                    <a:pos x="362" y="513"/>
                  </a:cxn>
                  <a:cxn ang="0">
                    <a:pos x="399" y="13"/>
                  </a:cxn>
                  <a:cxn ang="0">
                    <a:pos x="537" y="38"/>
                  </a:cxn>
                </a:cxnLst>
                <a:rect l="0" t="0" r="r" b="b"/>
                <a:pathLst>
                  <a:path w="537" h="1439">
                    <a:moveTo>
                      <a:pt x="374" y="0"/>
                    </a:moveTo>
                    <a:cubicBezTo>
                      <a:pt x="332" y="4"/>
                      <a:pt x="290" y="3"/>
                      <a:pt x="249" y="13"/>
                    </a:cubicBezTo>
                    <a:cubicBezTo>
                      <a:pt x="193" y="26"/>
                      <a:pt x="201" y="95"/>
                      <a:pt x="187" y="138"/>
                    </a:cubicBezTo>
                    <a:cubicBezTo>
                      <a:pt x="176" y="246"/>
                      <a:pt x="162" y="358"/>
                      <a:pt x="137" y="463"/>
                    </a:cubicBezTo>
                    <a:cubicBezTo>
                      <a:pt x="130" y="556"/>
                      <a:pt x="148" y="682"/>
                      <a:pt x="61" y="739"/>
                    </a:cubicBezTo>
                    <a:cubicBezTo>
                      <a:pt x="34" y="908"/>
                      <a:pt x="0" y="1105"/>
                      <a:pt x="99" y="1252"/>
                    </a:cubicBezTo>
                    <a:cubicBezTo>
                      <a:pt x="109" y="1294"/>
                      <a:pt x="110" y="1351"/>
                      <a:pt x="162" y="1365"/>
                    </a:cubicBezTo>
                    <a:cubicBezTo>
                      <a:pt x="194" y="1374"/>
                      <a:pt x="229" y="1373"/>
                      <a:pt x="262" y="1377"/>
                    </a:cubicBezTo>
                    <a:cubicBezTo>
                      <a:pt x="324" y="1399"/>
                      <a:pt x="424" y="1439"/>
                      <a:pt x="475" y="1377"/>
                    </a:cubicBezTo>
                    <a:cubicBezTo>
                      <a:pt x="514" y="1329"/>
                      <a:pt x="471" y="1252"/>
                      <a:pt x="462" y="1190"/>
                    </a:cubicBezTo>
                    <a:cubicBezTo>
                      <a:pt x="458" y="1164"/>
                      <a:pt x="459" y="1129"/>
                      <a:pt x="437" y="1114"/>
                    </a:cubicBezTo>
                    <a:cubicBezTo>
                      <a:pt x="424" y="1106"/>
                      <a:pt x="412" y="1097"/>
                      <a:pt x="399" y="1089"/>
                    </a:cubicBezTo>
                    <a:cubicBezTo>
                      <a:pt x="354" y="900"/>
                      <a:pt x="406" y="702"/>
                      <a:pt x="362" y="513"/>
                    </a:cubicBezTo>
                    <a:cubicBezTo>
                      <a:pt x="372" y="182"/>
                      <a:pt x="360" y="212"/>
                      <a:pt x="399" y="13"/>
                    </a:cubicBezTo>
                    <a:cubicBezTo>
                      <a:pt x="495" y="44"/>
                      <a:pt x="448" y="38"/>
                      <a:pt x="537" y="38"/>
                    </a:cubicBezTo>
                  </a:path>
                </a:pathLst>
              </a:cu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53882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7" name="Freeform 135"/>
              <p:cNvSpPr>
                <a:spLocks/>
              </p:cNvSpPr>
              <p:nvPr/>
            </p:nvSpPr>
            <p:spPr bwMode="auto">
              <a:xfrm flipH="1">
                <a:off x="3845" y="1911"/>
                <a:ext cx="613" cy="1052"/>
              </a:xfrm>
              <a:custGeom>
                <a:avLst/>
                <a:gdLst/>
                <a:ahLst/>
                <a:cxnLst>
                  <a:cxn ang="0">
                    <a:pos x="374" y="0"/>
                  </a:cxn>
                  <a:cxn ang="0">
                    <a:pos x="249" y="13"/>
                  </a:cxn>
                  <a:cxn ang="0">
                    <a:pos x="187" y="138"/>
                  </a:cxn>
                  <a:cxn ang="0">
                    <a:pos x="137" y="463"/>
                  </a:cxn>
                  <a:cxn ang="0">
                    <a:pos x="61" y="739"/>
                  </a:cxn>
                  <a:cxn ang="0">
                    <a:pos x="99" y="1252"/>
                  </a:cxn>
                  <a:cxn ang="0">
                    <a:pos x="162" y="1365"/>
                  </a:cxn>
                  <a:cxn ang="0">
                    <a:pos x="262" y="1377"/>
                  </a:cxn>
                  <a:cxn ang="0">
                    <a:pos x="475" y="1377"/>
                  </a:cxn>
                  <a:cxn ang="0">
                    <a:pos x="462" y="1190"/>
                  </a:cxn>
                  <a:cxn ang="0">
                    <a:pos x="437" y="1114"/>
                  </a:cxn>
                  <a:cxn ang="0">
                    <a:pos x="399" y="1089"/>
                  </a:cxn>
                  <a:cxn ang="0">
                    <a:pos x="362" y="513"/>
                  </a:cxn>
                  <a:cxn ang="0">
                    <a:pos x="399" y="13"/>
                  </a:cxn>
                  <a:cxn ang="0">
                    <a:pos x="537" y="38"/>
                  </a:cxn>
                </a:cxnLst>
                <a:rect l="0" t="0" r="r" b="b"/>
                <a:pathLst>
                  <a:path w="537" h="1439">
                    <a:moveTo>
                      <a:pt x="374" y="0"/>
                    </a:moveTo>
                    <a:cubicBezTo>
                      <a:pt x="332" y="4"/>
                      <a:pt x="290" y="3"/>
                      <a:pt x="249" y="13"/>
                    </a:cubicBezTo>
                    <a:cubicBezTo>
                      <a:pt x="193" y="26"/>
                      <a:pt x="201" y="95"/>
                      <a:pt x="187" y="138"/>
                    </a:cubicBezTo>
                    <a:cubicBezTo>
                      <a:pt x="176" y="246"/>
                      <a:pt x="162" y="358"/>
                      <a:pt x="137" y="463"/>
                    </a:cubicBezTo>
                    <a:cubicBezTo>
                      <a:pt x="130" y="556"/>
                      <a:pt x="148" y="682"/>
                      <a:pt x="61" y="739"/>
                    </a:cubicBezTo>
                    <a:cubicBezTo>
                      <a:pt x="34" y="908"/>
                      <a:pt x="0" y="1105"/>
                      <a:pt x="99" y="1252"/>
                    </a:cubicBezTo>
                    <a:cubicBezTo>
                      <a:pt x="109" y="1294"/>
                      <a:pt x="110" y="1351"/>
                      <a:pt x="162" y="1365"/>
                    </a:cubicBezTo>
                    <a:cubicBezTo>
                      <a:pt x="194" y="1374"/>
                      <a:pt x="229" y="1373"/>
                      <a:pt x="262" y="1377"/>
                    </a:cubicBezTo>
                    <a:cubicBezTo>
                      <a:pt x="324" y="1399"/>
                      <a:pt x="424" y="1439"/>
                      <a:pt x="475" y="1377"/>
                    </a:cubicBezTo>
                    <a:cubicBezTo>
                      <a:pt x="514" y="1329"/>
                      <a:pt x="471" y="1252"/>
                      <a:pt x="462" y="1190"/>
                    </a:cubicBezTo>
                    <a:cubicBezTo>
                      <a:pt x="458" y="1164"/>
                      <a:pt x="459" y="1129"/>
                      <a:pt x="437" y="1114"/>
                    </a:cubicBezTo>
                    <a:cubicBezTo>
                      <a:pt x="424" y="1106"/>
                      <a:pt x="412" y="1097"/>
                      <a:pt x="399" y="1089"/>
                    </a:cubicBezTo>
                    <a:cubicBezTo>
                      <a:pt x="354" y="900"/>
                      <a:pt x="406" y="702"/>
                      <a:pt x="362" y="513"/>
                    </a:cubicBezTo>
                    <a:cubicBezTo>
                      <a:pt x="372" y="182"/>
                      <a:pt x="360" y="212"/>
                      <a:pt x="399" y="13"/>
                    </a:cubicBezTo>
                    <a:cubicBezTo>
                      <a:pt x="495" y="44"/>
                      <a:pt x="448" y="38"/>
                      <a:pt x="537" y="38"/>
                    </a:cubicBezTo>
                  </a:path>
                </a:pathLst>
              </a:cu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49" name="Group 136"/>
            <p:cNvGrpSpPr>
              <a:grpSpLocks/>
            </p:cNvGrpSpPr>
            <p:nvPr/>
          </p:nvGrpSpPr>
          <p:grpSpPr bwMode="auto">
            <a:xfrm>
              <a:off x="3117850" y="2054228"/>
              <a:ext cx="1292225" cy="1480459"/>
              <a:chOff x="3121" y="1911"/>
              <a:chExt cx="1337" cy="1156"/>
            </a:xfrm>
          </p:grpSpPr>
          <p:sp>
            <p:nvSpPr>
              <p:cNvPr id="282" name="Rectangle 137"/>
              <p:cNvSpPr>
                <a:spLocks noChangeArrowheads="1"/>
              </p:cNvSpPr>
              <p:nvPr/>
            </p:nvSpPr>
            <p:spPr bwMode="auto">
              <a:xfrm>
                <a:off x="3604" y="1959"/>
                <a:ext cx="433" cy="959"/>
              </a:xfrm>
              <a:prstGeom prst="rect">
                <a:avLst/>
              </a:prstGeom>
              <a:gradFill rotWithShape="1">
                <a:gsLst>
                  <a:gs pos="0">
                    <a:schemeClr val="tx1"/>
                  </a:gs>
                  <a:gs pos="100000">
                    <a:schemeClr val="tx1">
                      <a:gamma/>
                      <a:tint val="0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3" name="Freeform 138"/>
              <p:cNvSpPr>
                <a:spLocks/>
              </p:cNvSpPr>
              <p:nvPr/>
            </p:nvSpPr>
            <p:spPr bwMode="auto">
              <a:xfrm>
                <a:off x="3121" y="1930"/>
                <a:ext cx="755" cy="1112"/>
              </a:xfrm>
              <a:custGeom>
                <a:avLst/>
                <a:gdLst/>
                <a:ahLst/>
                <a:cxnLst>
                  <a:cxn ang="0">
                    <a:pos x="374" y="0"/>
                  </a:cxn>
                  <a:cxn ang="0">
                    <a:pos x="249" y="13"/>
                  </a:cxn>
                  <a:cxn ang="0">
                    <a:pos x="187" y="138"/>
                  </a:cxn>
                  <a:cxn ang="0">
                    <a:pos x="137" y="463"/>
                  </a:cxn>
                  <a:cxn ang="0">
                    <a:pos x="61" y="739"/>
                  </a:cxn>
                  <a:cxn ang="0">
                    <a:pos x="99" y="1252"/>
                  </a:cxn>
                  <a:cxn ang="0">
                    <a:pos x="162" y="1365"/>
                  </a:cxn>
                  <a:cxn ang="0">
                    <a:pos x="262" y="1377"/>
                  </a:cxn>
                  <a:cxn ang="0">
                    <a:pos x="475" y="1377"/>
                  </a:cxn>
                  <a:cxn ang="0">
                    <a:pos x="462" y="1190"/>
                  </a:cxn>
                  <a:cxn ang="0">
                    <a:pos x="437" y="1114"/>
                  </a:cxn>
                  <a:cxn ang="0">
                    <a:pos x="399" y="1089"/>
                  </a:cxn>
                  <a:cxn ang="0">
                    <a:pos x="362" y="513"/>
                  </a:cxn>
                  <a:cxn ang="0">
                    <a:pos x="399" y="13"/>
                  </a:cxn>
                  <a:cxn ang="0">
                    <a:pos x="537" y="38"/>
                  </a:cxn>
                </a:cxnLst>
                <a:rect l="0" t="0" r="r" b="b"/>
                <a:pathLst>
                  <a:path w="537" h="1439">
                    <a:moveTo>
                      <a:pt x="374" y="0"/>
                    </a:moveTo>
                    <a:cubicBezTo>
                      <a:pt x="332" y="4"/>
                      <a:pt x="290" y="3"/>
                      <a:pt x="249" y="13"/>
                    </a:cubicBezTo>
                    <a:cubicBezTo>
                      <a:pt x="193" y="26"/>
                      <a:pt x="201" y="95"/>
                      <a:pt x="187" y="138"/>
                    </a:cubicBezTo>
                    <a:cubicBezTo>
                      <a:pt x="176" y="246"/>
                      <a:pt x="162" y="358"/>
                      <a:pt x="137" y="463"/>
                    </a:cubicBezTo>
                    <a:cubicBezTo>
                      <a:pt x="130" y="556"/>
                      <a:pt x="148" y="682"/>
                      <a:pt x="61" y="739"/>
                    </a:cubicBezTo>
                    <a:cubicBezTo>
                      <a:pt x="34" y="908"/>
                      <a:pt x="0" y="1105"/>
                      <a:pt x="99" y="1252"/>
                    </a:cubicBezTo>
                    <a:cubicBezTo>
                      <a:pt x="109" y="1294"/>
                      <a:pt x="110" y="1351"/>
                      <a:pt x="162" y="1365"/>
                    </a:cubicBezTo>
                    <a:cubicBezTo>
                      <a:pt x="194" y="1374"/>
                      <a:pt x="229" y="1373"/>
                      <a:pt x="262" y="1377"/>
                    </a:cubicBezTo>
                    <a:cubicBezTo>
                      <a:pt x="324" y="1399"/>
                      <a:pt x="424" y="1439"/>
                      <a:pt x="475" y="1377"/>
                    </a:cubicBezTo>
                    <a:cubicBezTo>
                      <a:pt x="514" y="1329"/>
                      <a:pt x="471" y="1252"/>
                      <a:pt x="462" y="1190"/>
                    </a:cubicBezTo>
                    <a:cubicBezTo>
                      <a:pt x="458" y="1164"/>
                      <a:pt x="459" y="1129"/>
                      <a:pt x="437" y="1114"/>
                    </a:cubicBezTo>
                    <a:cubicBezTo>
                      <a:pt x="424" y="1106"/>
                      <a:pt x="412" y="1097"/>
                      <a:pt x="399" y="1089"/>
                    </a:cubicBezTo>
                    <a:cubicBezTo>
                      <a:pt x="354" y="900"/>
                      <a:pt x="406" y="702"/>
                      <a:pt x="362" y="513"/>
                    </a:cubicBezTo>
                    <a:cubicBezTo>
                      <a:pt x="372" y="182"/>
                      <a:pt x="360" y="212"/>
                      <a:pt x="399" y="13"/>
                    </a:cubicBezTo>
                    <a:cubicBezTo>
                      <a:pt x="495" y="44"/>
                      <a:pt x="448" y="38"/>
                      <a:pt x="537" y="38"/>
                    </a:cubicBezTo>
                  </a:path>
                </a:pathLst>
              </a:cu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53882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4" name="Freeform 139"/>
              <p:cNvSpPr>
                <a:spLocks/>
              </p:cNvSpPr>
              <p:nvPr/>
            </p:nvSpPr>
            <p:spPr bwMode="auto">
              <a:xfrm flipH="1">
                <a:off x="3845" y="1911"/>
                <a:ext cx="613" cy="1156"/>
              </a:xfrm>
              <a:custGeom>
                <a:avLst/>
                <a:gdLst/>
                <a:ahLst/>
                <a:cxnLst>
                  <a:cxn ang="0">
                    <a:pos x="374" y="0"/>
                  </a:cxn>
                  <a:cxn ang="0">
                    <a:pos x="249" y="13"/>
                  </a:cxn>
                  <a:cxn ang="0">
                    <a:pos x="187" y="138"/>
                  </a:cxn>
                  <a:cxn ang="0">
                    <a:pos x="137" y="463"/>
                  </a:cxn>
                  <a:cxn ang="0">
                    <a:pos x="61" y="739"/>
                  </a:cxn>
                  <a:cxn ang="0">
                    <a:pos x="99" y="1252"/>
                  </a:cxn>
                  <a:cxn ang="0">
                    <a:pos x="162" y="1365"/>
                  </a:cxn>
                  <a:cxn ang="0">
                    <a:pos x="262" y="1377"/>
                  </a:cxn>
                  <a:cxn ang="0">
                    <a:pos x="475" y="1377"/>
                  </a:cxn>
                  <a:cxn ang="0">
                    <a:pos x="462" y="1190"/>
                  </a:cxn>
                  <a:cxn ang="0">
                    <a:pos x="437" y="1114"/>
                  </a:cxn>
                  <a:cxn ang="0">
                    <a:pos x="399" y="1089"/>
                  </a:cxn>
                  <a:cxn ang="0">
                    <a:pos x="362" y="513"/>
                  </a:cxn>
                  <a:cxn ang="0">
                    <a:pos x="399" y="13"/>
                  </a:cxn>
                  <a:cxn ang="0">
                    <a:pos x="537" y="38"/>
                  </a:cxn>
                </a:cxnLst>
                <a:rect l="0" t="0" r="r" b="b"/>
                <a:pathLst>
                  <a:path w="537" h="1439">
                    <a:moveTo>
                      <a:pt x="374" y="0"/>
                    </a:moveTo>
                    <a:cubicBezTo>
                      <a:pt x="332" y="4"/>
                      <a:pt x="290" y="3"/>
                      <a:pt x="249" y="13"/>
                    </a:cubicBezTo>
                    <a:cubicBezTo>
                      <a:pt x="193" y="26"/>
                      <a:pt x="201" y="95"/>
                      <a:pt x="187" y="138"/>
                    </a:cubicBezTo>
                    <a:cubicBezTo>
                      <a:pt x="176" y="246"/>
                      <a:pt x="162" y="358"/>
                      <a:pt x="137" y="463"/>
                    </a:cubicBezTo>
                    <a:cubicBezTo>
                      <a:pt x="130" y="556"/>
                      <a:pt x="148" y="682"/>
                      <a:pt x="61" y="739"/>
                    </a:cubicBezTo>
                    <a:cubicBezTo>
                      <a:pt x="34" y="908"/>
                      <a:pt x="0" y="1105"/>
                      <a:pt x="99" y="1252"/>
                    </a:cubicBezTo>
                    <a:cubicBezTo>
                      <a:pt x="109" y="1294"/>
                      <a:pt x="110" y="1351"/>
                      <a:pt x="162" y="1365"/>
                    </a:cubicBezTo>
                    <a:cubicBezTo>
                      <a:pt x="194" y="1374"/>
                      <a:pt x="229" y="1373"/>
                      <a:pt x="262" y="1377"/>
                    </a:cubicBezTo>
                    <a:cubicBezTo>
                      <a:pt x="324" y="1399"/>
                      <a:pt x="424" y="1439"/>
                      <a:pt x="475" y="1377"/>
                    </a:cubicBezTo>
                    <a:cubicBezTo>
                      <a:pt x="514" y="1329"/>
                      <a:pt x="471" y="1252"/>
                      <a:pt x="462" y="1190"/>
                    </a:cubicBezTo>
                    <a:cubicBezTo>
                      <a:pt x="458" y="1164"/>
                      <a:pt x="459" y="1129"/>
                      <a:pt x="437" y="1114"/>
                    </a:cubicBezTo>
                    <a:cubicBezTo>
                      <a:pt x="424" y="1106"/>
                      <a:pt x="412" y="1097"/>
                      <a:pt x="399" y="1089"/>
                    </a:cubicBezTo>
                    <a:cubicBezTo>
                      <a:pt x="354" y="900"/>
                      <a:pt x="406" y="702"/>
                      <a:pt x="362" y="513"/>
                    </a:cubicBezTo>
                    <a:cubicBezTo>
                      <a:pt x="372" y="182"/>
                      <a:pt x="360" y="212"/>
                      <a:pt x="399" y="13"/>
                    </a:cubicBezTo>
                    <a:cubicBezTo>
                      <a:pt x="495" y="44"/>
                      <a:pt x="448" y="38"/>
                      <a:pt x="537" y="38"/>
                    </a:cubicBezTo>
                  </a:path>
                </a:pathLst>
              </a:cu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51" name="Freeform 85"/>
            <p:cNvSpPr>
              <a:spLocks/>
            </p:cNvSpPr>
            <p:nvPr/>
          </p:nvSpPr>
          <p:spPr bwMode="auto">
            <a:xfrm>
              <a:off x="2438400" y="2362200"/>
              <a:ext cx="685800" cy="590550"/>
            </a:xfrm>
            <a:custGeom>
              <a:avLst/>
              <a:gdLst/>
              <a:ahLst/>
              <a:cxnLst>
                <a:cxn ang="0">
                  <a:pos x="313" y="80"/>
                </a:cxn>
                <a:cxn ang="0">
                  <a:pos x="213" y="67"/>
                </a:cxn>
                <a:cxn ang="0">
                  <a:pos x="187" y="42"/>
                </a:cxn>
                <a:cxn ang="0">
                  <a:pos x="150" y="30"/>
                </a:cxn>
                <a:cxn ang="0">
                  <a:pos x="0" y="142"/>
                </a:cxn>
                <a:cxn ang="0">
                  <a:pos x="37" y="280"/>
                </a:cxn>
                <a:cxn ang="0">
                  <a:pos x="75" y="293"/>
                </a:cxn>
                <a:cxn ang="0">
                  <a:pos x="187" y="355"/>
                </a:cxn>
                <a:cxn ang="0">
                  <a:pos x="400" y="443"/>
                </a:cxn>
                <a:cxn ang="0">
                  <a:pos x="776" y="430"/>
                </a:cxn>
                <a:cxn ang="0">
                  <a:pos x="864" y="343"/>
                </a:cxn>
                <a:cxn ang="0">
                  <a:pos x="939" y="243"/>
                </a:cxn>
                <a:cxn ang="0">
                  <a:pos x="976" y="105"/>
                </a:cxn>
                <a:cxn ang="0">
                  <a:pos x="826" y="55"/>
                </a:cxn>
                <a:cxn ang="0">
                  <a:pos x="789" y="30"/>
                </a:cxn>
                <a:cxn ang="0">
                  <a:pos x="713" y="5"/>
                </a:cxn>
                <a:cxn ang="0">
                  <a:pos x="375" y="17"/>
                </a:cxn>
                <a:cxn ang="0">
                  <a:pos x="313" y="80"/>
                </a:cxn>
              </a:cxnLst>
              <a:rect l="0" t="0" r="r" b="b"/>
              <a:pathLst>
                <a:path w="976" h="443">
                  <a:moveTo>
                    <a:pt x="313" y="80"/>
                  </a:moveTo>
                  <a:cubicBezTo>
                    <a:pt x="280" y="76"/>
                    <a:pt x="245" y="77"/>
                    <a:pt x="213" y="67"/>
                  </a:cubicBezTo>
                  <a:cubicBezTo>
                    <a:pt x="201" y="64"/>
                    <a:pt x="197" y="48"/>
                    <a:pt x="187" y="42"/>
                  </a:cubicBezTo>
                  <a:cubicBezTo>
                    <a:pt x="176" y="35"/>
                    <a:pt x="162" y="34"/>
                    <a:pt x="150" y="30"/>
                  </a:cubicBezTo>
                  <a:cubicBezTo>
                    <a:pt x="77" y="47"/>
                    <a:pt x="42" y="80"/>
                    <a:pt x="0" y="142"/>
                  </a:cubicBezTo>
                  <a:cubicBezTo>
                    <a:pt x="17" y="231"/>
                    <a:pt x="5" y="185"/>
                    <a:pt x="37" y="280"/>
                  </a:cubicBezTo>
                  <a:cubicBezTo>
                    <a:pt x="41" y="293"/>
                    <a:pt x="63" y="286"/>
                    <a:pt x="75" y="293"/>
                  </a:cubicBezTo>
                  <a:cubicBezTo>
                    <a:pt x="201" y="363"/>
                    <a:pt x="104" y="328"/>
                    <a:pt x="187" y="355"/>
                  </a:cubicBezTo>
                  <a:cubicBezTo>
                    <a:pt x="277" y="441"/>
                    <a:pt x="280" y="429"/>
                    <a:pt x="400" y="443"/>
                  </a:cubicBezTo>
                  <a:cubicBezTo>
                    <a:pt x="525" y="439"/>
                    <a:pt x="651" y="438"/>
                    <a:pt x="776" y="430"/>
                  </a:cubicBezTo>
                  <a:cubicBezTo>
                    <a:pt x="817" y="428"/>
                    <a:pt x="864" y="343"/>
                    <a:pt x="864" y="343"/>
                  </a:cubicBezTo>
                  <a:cubicBezTo>
                    <a:pt x="881" y="289"/>
                    <a:pt x="907" y="290"/>
                    <a:pt x="939" y="243"/>
                  </a:cubicBezTo>
                  <a:cubicBezTo>
                    <a:pt x="953" y="198"/>
                    <a:pt x="976" y="105"/>
                    <a:pt x="976" y="105"/>
                  </a:cubicBezTo>
                  <a:cubicBezTo>
                    <a:pt x="926" y="88"/>
                    <a:pt x="876" y="71"/>
                    <a:pt x="826" y="55"/>
                  </a:cubicBezTo>
                  <a:cubicBezTo>
                    <a:pt x="814" y="47"/>
                    <a:pt x="803" y="36"/>
                    <a:pt x="789" y="30"/>
                  </a:cubicBezTo>
                  <a:cubicBezTo>
                    <a:pt x="765" y="19"/>
                    <a:pt x="713" y="5"/>
                    <a:pt x="713" y="5"/>
                  </a:cubicBezTo>
                  <a:cubicBezTo>
                    <a:pt x="600" y="9"/>
                    <a:pt x="486" y="0"/>
                    <a:pt x="375" y="17"/>
                  </a:cubicBezTo>
                  <a:cubicBezTo>
                    <a:pt x="259" y="34"/>
                    <a:pt x="286" y="53"/>
                    <a:pt x="313" y="80"/>
                  </a:cubicBezTo>
                  <a:close/>
                </a:path>
              </a:pathLst>
            </a:custGeom>
            <a:gradFill rotWithShape="1">
              <a:gsLst>
                <a:gs pos="0">
                  <a:srgbClr val="C0C0C0">
                    <a:gamma/>
                    <a:shade val="46275"/>
                    <a:invGamma/>
                  </a:srgbClr>
                </a:gs>
                <a:gs pos="100000">
                  <a:srgbClr val="C0C0C0"/>
                </a:gs>
              </a:gsLst>
              <a:lin ang="189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2" name="Freeform 151"/>
            <p:cNvSpPr>
              <a:spLocks/>
            </p:cNvSpPr>
            <p:nvPr/>
          </p:nvSpPr>
          <p:spPr bwMode="auto">
            <a:xfrm>
              <a:off x="4419600" y="2563707"/>
              <a:ext cx="685800" cy="922958"/>
            </a:xfrm>
            <a:custGeom>
              <a:avLst/>
              <a:gdLst/>
              <a:ahLst/>
              <a:cxnLst>
                <a:cxn ang="0">
                  <a:pos x="313" y="80"/>
                </a:cxn>
                <a:cxn ang="0">
                  <a:pos x="213" y="67"/>
                </a:cxn>
                <a:cxn ang="0">
                  <a:pos x="187" y="42"/>
                </a:cxn>
                <a:cxn ang="0">
                  <a:pos x="150" y="30"/>
                </a:cxn>
                <a:cxn ang="0">
                  <a:pos x="0" y="142"/>
                </a:cxn>
                <a:cxn ang="0">
                  <a:pos x="37" y="280"/>
                </a:cxn>
                <a:cxn ang="0">
                  <a:pos x="75" y="293"/>
                </a:cxn>
                <a:cxn ang="0">
                  <a:pos x="187" y="355"/>
                </a:cxn>
                <a:cxn ang="0">
                  <a:pos x="400" y="443"/>
                </a:cxn>
                <a:cxn ang="0">
                  <a:pos x="776" y="430"/>
                </a:cxn>
                <a:cxn ang="0">
                  <a:pos x="864" y="343"/>
                </a:cxn>
                <a:cxn ang="0">
                  <a:pos x="939" y="243"/>
                </a:cxn>
                <a:cxn ang="0">
                  <a:pos x="976" y="105"/>
                </a:cxn>
                <a:cxn ang="0">
                  <a:pos x="826" y="55"/>
                </a:cxn>
                <a:cxn ang="0">
                  <a:pos x="789" y="30"/>
                </a:cxn>
                <a:cxn ang="0">
                  <a:pos x="713" y="5"/>
                </a:cxn>
                <a:cxn ang="0">
                  <a:pos x="375" y="17"/>
                </a:cxn>
                <a:cxn ang="0">
                  <a:pos x="313" y="80"/>
                </a:cxn>
              </a:cxnLst>
              <a:rect l="0" t="0" r="r" b="b"/>
              <a:pathLst>
                <a:path w="976" h="443">
                  <a:moveTo>
                    <a:pt x="313" y="80"/>
                  </a:moveTo>
                  <a:cubicBezTo>
                    <a:pt x="280" y="76"/>
                    <a:pt x="245" y="77"/>
                    <a:pt x="213" y="67"/>
                  </a:cubicBezTo>
                  <a:cubicBezTo>
                    <a:pt x="201" y="64"/>
                    <a:pt x="197" y="48"/>
                    <a:pt x="187" y="42"/>
                  </a:cubicBezTo>
                  <a:cubicBezTo>
                    <a:pt x="176" y="35"/>
                    <a:pt x="162" y="34"/>
                    <a:pt x="150" y="30"/>
                  </a:cubicBezTo>
                  <a:cubicBezTo>
                    <a:pt x="77" y="47"/>
                    <a:pt x="42" y="80"/>
                    <a:pt x="0" y="142"/>
                  </a:cubicBezTo>
                  <a:cubicBezTo>
                    <a:pt x="17" y="231"/>
                    <a:pt x="5" y="185"/>
                    <a:pt x="37" y="280"/>
                  </a:cubicBezTo>
                  <a:cubicBezTo>
                    <a:pt x="41" y="293"/>
                    <a:pt x="63" y="286"/>
                    <a:pt x="75" y="293"/>
                  </a:cubicBezTo>
                  <a:cubicBezTo>
                    <a:pt x="201" y="363"/>
                    <a:pt x="104" y="328"/>
                    <a:pt x="187" y="355"/>
                  </a:cubicBezTo>
                  <a:cubicBezTo>
                    <a:pt x="277" y="441"/>
                    <a:pt x="280" y="429"/>
                    <a:pt x="400" y="443"/>
                  </a:cubicBezTo>
                  <a:cubicBezTo>
                    <a:pt x="525" y="439"/>
                    <a:pt x="651" y="438"/>
                    <a:pt x="776" y="430"/>
                  </a:cubicBezTo>
                  <a:cubicBezTo>
                    <a:pt x="817" y="428"/>
                    <a:pt x="864" y="343"/>
                    <a:pt x="864" y="343"/>
                  </a:cubicBezTo>
                  <a:cubicBezTo>
                    <a:pt x="881" y="289"/>
                    <a:pt x="907" y="290"/>
                    <a:pt x="939" y="243"/>
                  </a:cubicBezTo>
                  <a:cubicBezTo>
                    <a:pt x="953" y="198"/>
                    <a:pt x="976" y="105"/>
                    <a:pt x="976" y="105"/>
                  </a:cubicBezTo>
                  <a:cubicBezTo>
                    <a:pt x="926" y="88"/>
                    <a:pt x="876" y="71"/>
                    <a:pt x="826" y="55"/>
                  </a:cubicBezTo>
                  <a:cubicBezTo>
                    <a:pt x="814" y="47"/>
                    <a:pt x="803" y="36"/>
                    <a:pt x="789" y="30"/>
                  </a:cubicBezTo>
                  <a:cubicBezTo>
                    <a:pt x="765" y="19"/>
                    <a:pt x="713" y="5"/>
                    <a:pt x="713" y="5"/>
                  </a:cubicBezTo>
                  <a:cubicBezTo>
                    <a:pt x="600" y="9"/>
                    <a:pt x="486" y="0"/>
                    <a:pt x="375" y="17"/>
                  </a:cubicBezTo>
                  <a:cubicBezTo>
                    <a:pt x="259" y="34"/>
                    <a:pt x="286" y="53"/>
                    <a:pt x="313" y="80"/>
                  </a:cubicBezTo>
                  <a:close/>
                </a:path>
              </a:pathLst>
            </a:custGeom>
            <a:gradFill rotWithShape="1">
              <a:gsLst>
                <a:gs pos="0">
                  <a:srgbClr val="C0C0C0">
                    <a:gamma/>
                    <a:shade val="46275"/>
                    <a:invGamma/>
                  </a:srgbClr>
                </a:gs>
                <a:gs pos="100000">
                  <a:srgbClr val="C0C0C0"/>
                </a:gs>
              </a:gsLst>
              <a:lin ang="189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53" name="Group 150"/>
            <p:cNvGrpSpPr>
              <a:grpSpLocks/>
            </p:cNvGrpSpPr>
            <p:nvPr/>
          </p:nvGrpSpPr>
          <p:grpSpPr bwMode="auto">
            <a:xfrm>
              <a:off x="7162800" y="1298575"/>
              <a:ext cx="1219200" cy="3189288"/>
              <a:chOff x="3456" y="2304"/>
              <a:chExt cx="768" cy="1817"/>
            </a:xfrm>
          </p:grpSpPr>
          <p:grpSp>
            <p:nvGrpSpPr>
              <p:cNvPr id="272" name="Group 145"/>
              <p:cNvGrpSpPr>
                <a:grpSpLocks/>
              </p:cNvGrpSpPr>
              <p:nvPr/>
            </p:nvGrpSpPr>
            <p:grpSpPr bwMode="auto">
              <a:xfrm>
                <a:off x="3648" y="2304"/>
                <a:ext cx="336" cy="1296"/>
                <a:chOff x="3121" y="1911"/>
                <a:chExt cx="1337" cy="1071"/>
              </a:xfrm>
            </p:grpSpPr>
            <p:sp>
              <p:nvSpPr>
                <p:cNvPr id="279" name="Rectangle 146"/>
                <p:cNvSpPr>
                  <a:spLocks noChangeArrowheads="1"/>
                </p:cNvSpPr>
                <p:nvPr/>
              </p:nvSpPr>
              <p:spPr bwMode="auto">
                <a:xfrm>
                  <a:off x="3606" y="1959"/>
                  <a:ext cx="430" cy="960"/>
                </a:xfrm>
                <a:prstGeom prst="rect">
                  <a:avLst/>
                </a:prstGeom>
                <a:gradFill rotWithShape="1">
                  <a:gsLst>
                    <a:gs pos="0">
                      <a:schemeClr val="tx1">
                        <a:alpha val="98000"/>
                      </a:schemeClr>
                    </a:gs>
                    <a:gs pos="100000">
                      <a:schemeClr val="tx1">
                        <a:gamma/>
                        <a:tint val="0"/>
                        <a:invGamma/>
                      </a:scheme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0" name="Freeform 147"/>
                <p:cNvSpPr>
                  <a:spLocks/>
                </p:cNvSpPr>
                <p:nvPr/>
              </p:nvSpPr>
              <p:spPr bwMode="auto">
                <a:xfrm>
                  <a:off x="3121" y="1930"/>
                  <a:ext cx="756" cy="1052"/>
                </a:xfrm>
                <a:custGeom>
                  <a:avLst/>
                  <a:gdLst/>
                  <a:ahLst/>
                  <a:cxnLst>
                    <a:cxn ang="0">
                      <a:pos x="374" y="0"/>
                    </a:cxn>
                    <a:cxn ang="0">
                      <a:pos x="249" y="13"/>
                    </a:cxn>
                    <a:cxn ang="0">
                      <a:pos x="187" y="138"/>
                    </a:cxn>
                    <a:cxn ang="0">
                      <a:pos x="137" y="463"/>
                    </a:cxn>
                    <a:cxn ang="0">
                      <a:pos x="61" y="739"/>
                    </a:cxn>
                    <a:cxn ang="0">
                      <a:pos x="99" y="1252"/>
                    </a:cxn>
                    <a:cxn ang="0">
                      <a:pos x="162" y="1365"/>
                    </a:cxn>
                    <a:cxn ang="0">
                      <a:pos x="262" y="1377"/>
                    </a:cxn>
                    <a:cxn ang="0">
                      <a:pos x="475" y="1377"/>
                    </a:cxn>
                    <a:cxn ang="0">
                      <a:pos x="462" y="1190"/>
                    </a:cxn>
                    <a:cxn ang="0">
                      <a:pos x="437" y="1114"/>
                    </a:cxn>
                    <a:cxn ang="0">
                      <a:pos x="399" y="1089"/>
                    </a:cxn>
                    <a:cxn ang="0">
                      <a:pos x="362" y="513"/>
                    </a:cxn>
                    <a:cxn ang="0">
                      <a:pos x="399" y="13"/>
                    </a:cxn>
                    <a:cxn ang="0">
                      <a:pos x="537" y="38"/>
                    </a:cxn>
                  </a:cxnLst>
                  <a:rect l="0" t="0" r="r" b="b"/>
                  <a:pathLst>
                    <a:path w="537" h="1439">
                      <a:moveTo>
                        <a:pt x="374" y="0"/>
                      </a:moveTo>
                      <a:cubicBezTo>
                        <a:pt x="332" y="4"/>
                        <a:pt x="290" y="3"/>
                        <a:pt x="249" y="13"/>
                      </a:cubicBezTo>
                      <a:cubicBezTo>
                        <a:pt x="193" y="26"/>
                        <a:pt x="201" y="95"/>
                        <a:pt x="187" y="138"/>
                      </a:cubicBezTo>
                      <a:cubicBezTo>
                        <a:pt x="176" y="246"/>
                        <a:pt x="162" y="358"/>
                        <a:pt x="137" y="463"/>
                      </a:cubicBezTo>
                      <a:cubicBezTo>
                        <a:pt x="130" y="556"/>
                        <a:pt x="148" y="682"/>
                        <a:pt x="61" y="739"/>
                      </a:cubicBezTo>
                      <a:cubicBezTo>
                        <a:pt x="34" y="908"/>
                        <a:pt x="0" y="1105"/>
                        <a:pt x="99" y="1252"/>
                      </a:cubicBezTo>
                      <a:cubicBezTo>
                        <a:pt x="109" y="1294"/>
                        <a:pt x="110" y="1351"/>
                        <a:pt x="162" y="1365"/>
                      </a:cubicBezTo>
                      <a:cubicBezTo>
                        <a:pt x="194" y="1374"/>
                        <a:pt x="229" y="1373"/>
                        <a:pt x="262" y="1377"/>
                      </a:cubicBezTo>
                      <a:cubicBezTo>
                        <a:pt x="324" y="1399"/>
                        <a:pt x="424" y="1439"/>
                        <a:pt x="475" y="1377"/>
                      </a:cubicBezTo>
                      <a:cubicBezTo>
                        <a:pt x="514" y="1329"/>
                        <a:pt x="471" y="1252"/>
                        <a:pt x="462" y="1190"/>
                      </a:cubicBezTo>
                      <a:cubicBezTo>
                        <a:pt x="458" y="1164"/>
                        <a:pt x="459" y="1129"/>
                        <a:pt x="437" y="1114"/>
                      </a:cubicBezTo>
                      <a:cubicBezTo>
                        <a:pt x="424" y="1106"/>
                        <a:pt x="412" y="1097"/>
                        <a:pt x="399" y="1089"/>
                      </a:cubicBezTo>
                      <a:cubicBezTo>
                        <a:pt x="354" y="900"/>
                        <a:pt x="406" y="702"/>
                        <a:pt x="362" y="513"/>
                      </a:cubicBezTo>
                      <a:cubicBezTo>
                        <a:pt x="372" y="182"/>
                        <a:pt x="360" y="212"/>
                        <a:pt x="399" y="13"/>
                      </a:cubicBezTo>
                      <a:cubicBezTo>
                        <a:pt x="495" y="44"/>
                        <a:pt x="448" y="38"/>
                        <a:pt x="537" y="3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0C0C0">
                        <a:gamma/>
                        <a:shade val="46275"/>
                        <a:invGamma/>
                      </a:srgbClr>
                    </a:gs>
                    <a:gs pos="100000">
                      <a:srgbClr val="C0C0C0">
                        <a:alpha val="98000"/>
                      </a:srgbClr>
                    </a:gs>
                  </a:gsLst>
                  <a:lin ang="189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1" name="Freeform 148"/>
                <p:cNvSpPr>
                  <a:spLocks/>
                </p:cNvSpPr>
                <p:nvPr/>
              </p:nvSpPr>
              <p:spPr bwMode="auto">
                <a:xfrm flipH="1">
                  <a:off x="3845" y="1911"/>
                  <a:ext cx="613" cy="1053"/>
                </a:xfrm>
                <a:custGeom>
                  <a:avLst/>
                  <a:gdLst/>
                  <a:ahLst/>
                  <a:cxnLst>
                    <a:cxn ang="0">
                      <a:pos x="374" y="0"/>
                    </a:cxn>
                    <a:cxn ang="0">
                      <a:pos x="249" y="13"/>
                    </a:cxn>
                    <a:cxn ang="0">
                      <a:pos x="187" y="138"/>
                    </a:cxn>
                    <a:cxn ang="0">
                      <a:pos x="137" y="463"/>
                    </a:cxn>
                    <a:cxn ang="0">
                      <a:pos x="61" y="739"/>
                    </a:cxn>
                    <a:cxn ang="0">
                      <a:pos x="99" y="1252"/>
                    </a:cxn>
                    <a:cxn ang="0">
                      <a:pos x="162" y="1365"/>
                    </a:cxn>
                    <a:cxn ang="0">
                      <a:pos x="262" y="1377"/>
                    </a:cxn>
                    <a:cxn ang="0">
                      <a:pos x="475" y="1377"/>
                    </a:cxn>
                    <a:cxn ang="0">
                      <a:pos x="462" y="1190"/>
                    </a:cxn>
                    <a:cxn ang="0">
                      <a:pos x="437" y="1114"/>
                    </a:cxn>
                    <a:cxn ang="0">
                      <a:pos x="399" y="1089"/>
                    </a:cxn>
                    <a:cxn ang="0">
                      <a:pos x="362" y="513"/>
                    </a:cxn>
                    <a:cxn ang="0">
                      <a:pos x="399" y="13"/>
                    </a:cxn>
                    <a:cxn ang="0">
                      <a:pos x="537" y="38"/>
                    </a:cxn>
                  </a:cxnLst>
                  <a:rect l="0" t="0" r="r" b="b"/>
                  <a:pathLst>
                    <a:path w="537" h="1439">
                      <a:moveTo>
                        <a:pt x="374" y="0"/>
                      </a:moveTo>
                      <a:cubicBezTo>
                        <a:pt x="332" y="4"/>
                        <a:pt x="290" y="3"/>
                        <a:pt x="249" y="13"/>
                      </a:cubicBezTo>
                      <a:cubicBezTo>
                        <a:pt x="193" y="26"/>
                        <a:pt x="201" y="95"/>
                        <a:pt x="187" y="138"/>
                      </a:cubicBezTo>
                      <a:cubicBezTo>
                        <a:pt x="176" y="246"/>
                        <a:pt x="162" y="358"/>
                        <a:pt x="137" y="463"/>
                      </a:cubicBezTo>
                      <a:cubicBezTo>
                        <a:pt x="130" y="556"/>
                        <a:pt x="148" y="682"/>
                        <a:pt x="61" y="739"/>
                      </a:cubicBezTo>
                      <a:cubicBezTo>
                        <a:pt x="34" y="908"/>
                        <a:pt x="0" y="1105"/>
                        <a:pt x="99" y="1252"/>
                      </a:cubicBezTo>
                      <a:cubicBezTo>
                        <a:pt x="109" y="1294"/>
                        <a:pt x="110" y="1351"/>
                        <a:pt x="162" y="1365"/>
                      </a:cubicBezTo>
                      <a:cubicBezTo>
                        <a:pt x="194" y="1374"/>
                        <a:pt x="229" y="1373"/>
                        <a:pt x="262" y="1377"/>
                      </a:cubicBezTo>
                      <a:cubicBezTo>
                        <a:pt x="324" y="1399"/>
                        <a:pt x="424" y="1439"/>
                        <a:pt x="475" y="1377"/>
                      </a:cubicBezTo>
                      <a:cubicBezTo>
                        <a:pt x="514" y="1329"/>
                        <a:pt x="471" y="1252"/>
                        <a:pt x="462" y="1190"/>
                      </a:cubicBezTo>
                      <a:cubicBezTo>
                        <a:pt x="458" y="1164"/>
                        <a:pt x="459" y="1129"/>
                        <a:pt x="437" y="1114"/>
                      </a:cubicBezTo>
                      <a:cubicBezTo>
                        <a:pt x="424" y="1106"/>
                        <a:pt x="412" y="1097"/>
                        <a:pt x="399" y="1089"/>
                      </a:cubicBezTo>
                      <a:cubicBezTo>
                        <a:pt x="354" y="900"/>
                        <a:pt x="406" y="702"/>
                        <a:pt x="362" y="513"/>
                      </a:cubicBezTo>
                      <a:cubicBezTo>
                        <a:pt x="372" y="182"/>
                        <a:pt x="360" y="212"/>
                        <a:pt x="399" y="13"/>
                      </a:cubicBezTo>
                      <a:cubicBezTo>
                        <a:pt x="495" y="44"/>
                        <a:pt x="448" y="38"/>
                        <a:pt x="537" y="3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0C0C0">
                        <a:gamma/>
                        <a:shade val="46275"/>
                        <a:invGamma/>
                      </a:srgbClr>
                    </a:gs>
                    <a:gs pos="100000">
                      <a:srgbClr val="C0C0C0">
                        <a:alpha val="98000"/>
                      </a:srgbClr>
                    </a:gs>
                  </a:gsLst>
                  <a:lin ang="189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73" name="Group 149"/>
              <p:cNvGrpSpPr>
                <a:grpSpLocks/>
              </p:cNvGrpSpPr>
              <p:nvPr/>
            </p:nvGrpSpPr>
            <p:grpSpPr bwMode="auto">
              <a:xfrm>
                <a:off x="3456" y="3264"/>
                <a:ext cx="768" cy="857"/>
                <a:chOff x="3168" y="2832"/>
                <a:chExt cx="768" cy="857"/>
              </a:xfrm>
            </p:grpSpPr>
            <p:sp>
              <p:nvSpPr>
                <p:cNvPr id="274" name="Freeform 143"/>
                <p:cNvSpPr>
                  <a:spLocks/>
                </p:cNvSpPr>
                <p:nvPr/>
              </p:nvSpPr>
              <p:spPr bwMode="auto">
                <a:xfrm>
                  <a:off x="3168" y="2832"/>
                  <a:ext cx="240" cy="720"/>
                </a:xfrm>
                <a:custGeom>
                  <a:avLst/>
                  <a:gdLst/>
                  <a:ahLst/>
                  <a:cxnLst>
                    <a:cxn ang="0">
                      <a:pos x="84" y="16"/>
                    </a:cxn>
                    <a:cxn ang="0">
                      <a:pos x="43" y="138"/>
                    </a:cxn>
                    <a:cxn ang="0">
                      <a:pos x="19" y="389"/>
                    </a:cxn>
                    <a:cxn ang="0">
                      <a:pos x="19" y="803"/>
                    </a:cxn>
                    <a:cxn ang="0">
                      <a:pos x="51" y="811"/>
                    </a:cxn>
                    <a:cxn ang="0">
                      <a:pos x="108" y="852"/>
                    </a:cxn>
                    <a:cxn ang="0">
                      <a:pos x="408" y="827"/>
                    </a:cxn>
                    <a:cxn ang="0">
                      <a:pos x="449" y="495"/>
                    </a:cxn>
                    <a:cxn ang="0">
                      <a:pos x="408" y="162"/>
                    </a:cxn>
                    <a:cxn ang="0">
                      <a:pos x="400" y="138"/>
                    </a:cxn>
                    <a:cxn ang="0">
                      <a:pos x="376" y="130"/>
                    </a:cxn>
                    <a:cxn ang="0">
                      <a:pos x="360" y="81"/>
                    </a:cxn>
                    <a:cxn ang="0">
                      <a:pos x="343" y="65"/>
                    </a:cxn>
                    <a:cxn ang="0">
                      <a:pos x="287" y="0"/>
                    </a:cxn>
                    <a:cxn ang="0">
                      <a:pos x="108" y="8"/>
                    </a:cxn>
                    <a:cxn ang="0">
                      <a:pos x="84" y="16"/>
                    </a:cxn>
                  </a:cxnLst>
                  <a:rect l="0" t="0" r="r" b="b"/>
                  <a:pathLst>
                    <a:path w="484" h="857">
                      <a:moveTo>
                        <a:pt x="84" y="16"/>
                      </a:moveTo>
                      <a:cubicBezTo>
                        <a:pt x="71" y="57"/>
                        <a:pt x="56" y="97"/>
                        <a:pt x="43" y="138"/>
                      </a:cubicBezTo>
                      <a:cubicBezTo>
                        <a:pt x="37" y="284"/>
                        <a:pt x="43" y="292"/>
                        <a:pt x="19" y="389"/>
                      </a:cubicBezTo>
                      <a:cubicBezTo>
                        <a:pt x="13" y="516"/>
                        <a:pt x="0" y="682"/>
                        <a:pt x="19" y="803"/>
                      </a:cubicBezTo>
                      <a:cubicBezTo>
                        <a:pt x="21" y="814"/>
                        <a:pt x="40" y="808"/>
                        <a:pt x="51" y="811"/>
                      </a:cubicBezTo>
                      <a:cubicBezTo>
                        <a:pt x="72" y="830"/>
                        <a:pt x="81" y="843"/>
                        <a:pt x="108" y="852"/>
                      </a:cubicBezTo>
                      <a:cubicBezTo>
                        <a:pt x="191" y="849"/>
                        <a:pt x="319" y="857"/>
                        <a:pt x="408" y="827"/>
                      </a:cubicBezTo>
                      <a:cubicBezTo>
                        <a:pt x="412" y="744"/>
                        <a:pt x="392" y="580"/>
                        <a:pt x="449" y="495"/>
                      </a:cubicBezTo>
                      <a:cubicBezTo>
                        <a:pt x="448" y="454"/>
                        <a:pt x="484" y="234"/>
                        <a:pt x="408" y="162"/>
                      </a:cubicBezTo>
                      <a:cubicBezTo>
                        <a:pt x="405" y="154"/>
                        <a:pt x="406" y="144"/>
                        <a:pt x="400" y="138"/>
                      </a:cubicBezTo>
                      <a:cubicBezTo>
                        <a:pt x="394" y="132"/>
                        <a:pt x="381" y="137"/>
                        <a:pt x="376" y="130"/>
                      </a:cubicBezTo>
                      <a:cubicBezTo>
                        <a:pt x="366" y="116"/>
                        <a:pt x="365" y="97"/>
                        <a:pt x="360" y="81"/>
                      </a:cubicBezTo>
                      <a:cubicBezTo>
                        <a:pt x="358" y="74"/>
                        <a:pt x="348" y="71"/>
                        <a:pt x="343" y="65"/>
                      </a:cubicBezTo>
                      <a:cubicBezTo>
                        <a:pt x="294" y="0"/>
                        <a:pt x="333" y="31"/>
                        <a:pt x="287" y="0"/>
                      </a:cubicBezTo>
                      <a:cubicBezTo>
                        <a:pt x="227" y="3"/>
                        <a:pt x="167" y="1"/>
                        <a:pt x="108" y="8"/>
                      </a:cubicBezTo>
                      <a:cubicBezTo>
                        <a:pt x="82" y="11"/>
                        <a:pt x="84" y="38"/>
                        <a:pt x="84" y="16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>
                        <a:gamma/>
                        <a:shade val="46275"/>
                        <a:invGamma/>
                      </a:schemeClr>
                    </a:gs>
                    <a:gs pos="100000">
                      <a:schemeClr val="bg2">
                        <a:alpha val="98000"/>
                      </a:scheme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5" name="Freeform 144"/>
                <p:cNvSpPr>
                  <a:spLocks/>
                </p:cNvSpPr>
                <p:nvPr/>
              </p:nvSpPr>
              <p:spPr bwMode="auto">
                <a:xfrm>
                  <a:off x="3648" y="2832"/>
                  <a:ext cx="288" cy="769"/>
                </a:xfrm>
                <a:custGeom>
                  <a:avLst/>
                  <a:gdLst/>
                  <a:ahLst/>
                  <a:cxnLst>
                    <a:cxn ang="0">
                      <a:pos x="84" y="16"/>
                    </a:cxn>
                    <a:cxn ang="0">
                      <a:pos x="43" y="138"/>
                    </a:cxn>
                    <a:cxn ang="0">
                      <a:pos x="19" y="389"/>
                    </a:cxn>
                    <a:cxn ang="0">
                      <a:pos x="19" y="803"/>
                    </a:cxn>
                    <a:cxn ang="0">
                      <a:pos x="51" y="811"/>
                    </a:cxn>
                    <a:cxn ang="0">
                      <a:pos x="108" y="852"/>
                    </a:cxn>
                    <a:cxn ang="0">
                      <a:pos x="408" y="827"/>
                    </a:cxn>
                    <a:cxn ang="0">
                      <a:pos x="449" y="495"/>
                    </a:cxn>
                    <a:cxn ang="0">
                      <a:pos x="408" y="162"/>
                    </a:cxn>
                    <a:cxn ang="0">
                      <a:pos x="400" y="138"/>
                    </a:cxn>
                    <a:cxn ang="0">
                      <a:pos x="376" y="130"/>
                    </a:cxn>
                    <a:cxn ang="0">
                      <a:pos x="360" y="81"/>
                    </a:cxn>
                    <a:cxn ang="0">
                      <a:pos x="343" y="65"/>
                    </a:cxn>
                    <a:cxn ang="0">
                      <a:pos x="287" y="0"/>
                    </a:cxn>
                    <a:cxn ang="0">
                      <a:pos x="108" y="8"/>
                    </a:cxn>
                    <a:cxn ang="0">
                      <a:pos x="84" y="16"/>
                    </a:cxn>
                  </a:cxnLst>
                  <a:rect l="0" t="0" r="r" b="b"/>
                  <a:pathLst>
                    <a:path w="484" h="857">
                      <a:moveTo>
                        <a:pt x="84" y="16"/>
                      </a:moveTo>
                      <a:cubicBezTo>
                        <a:pt x="71" y="57"/>
                        <a:pt x="56" y="97"/>
                        <a:pt x="43" y="138"/>
                      </a:cubicBezTo>
                      <a:cubicBezTo>
                        <a:pt x="37" y="284"/>
                        <a:pt x="43" y="292"/>
                        <a:pt x="19" y="389"/>
                      </a:cubicBezTo>
                      <a:cubicBezTo>
                        <a:pt x="13" y="516"/>
                        <a:pt x="0" y="682"/>
                        <a:pt x="19" y="803"/>
                      </a:cubicBezTo>
                      <a:cubicBezTo>
                        <a:pt x="21" y="814"/>
                        <a:pt x="40" y="808"/>
                        <a:pt x="51" y="811"/>
                      </a:cubicBezTo>
                      <a:cubicBezTo>
                        <a:pt x="72" y="830"/>
                        <a:pt x="81" y="843"/>
                        <a:pt x="108" y="852"/>
                      </a:cubicBezTo>
                      <a:cubicBezTo>
                        <a:pt x="191" y="849"/>
                        <a:pt x="319" y="857"/>
                        <a:pt x="408" y="827"/>
                      </a:cubicBezTo>
                      <a:cubicBezTo>
                        <a:pt x="412" y="744"/>
                        <a:pt x="392" y="580"/>
                        <a:pt x="449" y="495"/>
                      </a:cubicBezTo>
                      <a:cubicBezTo>
                        <a:pt x="448" y="454"/>
                        <a:pt x="484" y="234"/>
                        <a:pt x="408" y="162"/>
                      </a:cubicBezTo>
                      <a:cubicBezTo>
                        <a:pt x="405" y="154"/>
                        <a:pt x="406" y="144"/>
                        <a:pt x="400" y="138"/>
                      </a:cubicBezTo>
                      <a:cubicBezTo>
                        <a:pt x="394" y="132"/>
                        <a:pt x="381" y="137"/>
                        <a:pt x="376" y="130"/>
                      </a:cubicBezTo>
                      <a:cubicBezTo>
                        <a:pt x="366" y="116"/>
                        <a:pt x="365" y="97"/>
                        <a:pt x="360" y="81"/>
                      </a:cubicBezTo>
                      <a:cubicBezTo>
                        <a:pt x="358" y="74"/>
                        <a:pt x="348" y="71"/>
                        <a:pt x="343" y="65"/>
                      </a:cubicBezTo>
                      <a:cubicBezTo>
                        <a:pt x="294" y="0"/>
                        <a:pt x="333" y="31"/>
                        <a:pt x="287" y="0"/>
                      </a:cubicBezTo>
                      <a:cubicBezTo>
                        <a:pt x="227" y="3"/>
                        <a:pt x="167" y="1"/>
                        <a:pt x="108" y="8"/>
                      </a:cubicBezTo>
                      <a:cubicBezTo>
                        <a:pt x="82" y="11"/>
                        <a:pt x="84" y="38"/>
                        <a:pt x="84" y="16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>
                        <a:gamma/>
                        <a:shade val="46275"/>
                        <a:invGamma/>
                      </a:schemeClr>
                    </a:gs>
                    <a:gs pos="100000">
                      <a:schemeClr val="bg2">
                        <a:alpha val="98000"/>
                      </a:scheme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6" name="Freeform 142"/>
                <p:cNvSpPr>
                  <a:spLocks/>
                </p:cNvSpPr>
                <p:nvPr/>
              </p:nvSpPr>
              <p:spPr bwMode="auto">
                <a:xfrm>
                  <a:off x="3552" y="2832"/>
                  <a:ext cx="288" cy="817"/>
                </a:xfrm>
                <a:custGeom>
                  <a:avLst/>
                  <a:gdLst/>
                  <a:ahLst/>
                  <a:cxnLst>
                    <a:cxn ang="0">
                      <a:pos x="84" y="16"/>
                    </a:cxn>
                    <a:cxn ang="0">
                      <a:pos x="43" y="138"/>
                    </a:cxn>
                    <a:cxn ang="0">
                      <a:pos x="19" y="389"/>
                    </a:cxn>
                    <a:cxn ang="0">
                      <a:pos x="19" y="803"/>
                    </a:cxn>
                    <a:cxn ang="0">
                      <a:pos x="51" y="811"/>
                    </a:cxn>
                    <a:cxn ang="0">
                      <a:pos x="108" y="852"/>
                    </a:cxn>
                    <a:cxn ang="0">
                      <a:pos x="408" y="827"/>
                    </a:cxn>
                    <a:cxn ang="0">
                      <a:pos x="449" y="495"/>
                    </a:cxn>
                    <a:cxn ang="0">
                      <a:pos x="408" y="162"/>
                    </a:cxn>
                    <a:cxn ang="0">
                      <a:pos x="400" y="138"/>
                    </a:cxn>
                    <a:cxn ang="0">
                      <a:pos x="376" y="130"/>
                    </a:cxn>
                    <a:cxn ang="0">
                      <a:pos x="360" y="81"/>
                    </a:cxn>
                    <a:cxn ang="0">
                      <a:pos x="343" y="65"/>
                    </a:cxn>
                    <a:cxn ang="0">
                      <a:pos x="287" y="0"/>
                    </a:cxn>
                    <a:cxn ang="0">
                      <a:pos x="108" y="8"/>
                    </a:cxn>
                    <a:cxn ang="0">
                      <a:pos x="84" y="16"/>
                    </a:cxn>
                  </a:cxnLst>
                  <a:rect l="0" t="0" r="r" b="b"/>
                  <a:pathLst>
                    <a:path w="484" h="857">
                      <a:moveTo>
                        <a:pt x="84" y="16"/>
                      </a:moveTo>
                      <a:cubicBezTo>
                        <a:pt x="71" y="57"/>
                        <a:pt x="56" y="97"/>
                        <a:pt x="43" y="138"/>
                      </a:cubicBezTo>
                      <a:cubicBezTo>
                        <a:pt x="37" y="284"/>
                        <a:pt x="43" y="292"/>
                        <a:pt x="19" y="389"/>
                      </a:cubicBezTo>
                      <a:cubicBezTo>
                        <a:pt x="13" y="516"/>
                        <a:pt x="0" y="682"/>
                        <a:pt x="19" y="803"/>
                      </a:cubicBezTo>
                      <a:cubicBezTo>
                        <a:pt x="21" y="814"/>
                        <a:pt x="40" y="808"/>
                        <a:pt x="51" y="811"/>
                      </a:cubicBezTo>
                      <a:cubicBezTo>
                        <a:pt x="72" y="830"/>
                        <a:pt x="81" y="843"/>
                        <a:pt x="108" y="852"/>
                      </a:cubicBezTo>
                      <a:cubicBezTo>
                        <a:pt x="191" y="849"/>
                        <a:pt x="319" y="857"/>
                        <a:pt x="408" y="827"/>
                      </a:cubicBezTo>
                      <a:cubicBezTo>
                        <a:pt x="412" y="744"/>
                        <a:pt x="392" y="580"/>
                        <a:pt x="449" y="495"/>
                      </a:cubicBezTo>
                      <a:cubicBezTo>
                        <a:pt x="448" y="454"/>
                        <a:pt x="484" y="234"/>
                        <a:pt x="408" y="162"/>
                      </a:cubicBezTo>
                      <a:cubicBezTo>
                        <a:pt x="405" y="154"/>
                        <a:pt x="406" y="144"/>
                        <a:pt x="400" y="138"/>
                      </a:cubicBezTo>
                      <a:cubicBezTo>
                        <a:pt x="394" y="132"/>
                        <a:pt x="381" y="137"/>
                        <a:pt x="376" y="130"/>
                      </a:cubicBezTo>
                      <a:cubicBezTo>
                        <a:pt x="366" y="116"/>
                        <a:pt x="365" y="97"/>
                        <a:pt x="360" y="81"/>
                      </a:cubicBezTo>
                      <a:cubicBezTo>
                        <a:pt x="358" y="74"/>
                        <a:pt x="348" y="71"/>
                        <a:pt x="343" y="65"/>
                      </a:cubicBezTo>
                      <a:cubicBezTo>
                        <a:pt x="294" y="0"/>
                        <a:pt x="333" y="31"/>
                        <a:pt x="287" y="0"/>
                      </a:cubicBezTo>
                      <a:cubicBezTo>
                        <a:pt x="227" y="3"/>
                        <a:pt x="167" y="1"/>
                        <a:pt x="108" y="8"/>
                      </a:cubicBezTo>
                      <a:cubicBezTo>
                        <a:pt x="82" y="11"/>
                        <a:pt x="84" y="38"/>
                        <a:pt x="84" y="16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>
                        <a:gamma/>
                        <a:shade val="46275"/>
                        <a:invGamma/>
                      </a:schemeClr>
                    </a:gs>
                    <a:gs pos="100000">
                      <a:schemeClr val="bg2">
                        <a:alpha val="98000"/>
                      </a:scheme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7" name="Freeform 140"/>
                <p:cNvSpPr>
                  <a:spLocks/>
                </p:cNvSpPr>
                <p:nvPr/>
              </p:nvSpPr>
              <p:spPr bwMode="auto">
                <a:xfrm>
                  <a:off x="3264" y="2832"/>
                  <a:ext cx="288" cy="817"/>
                </a:xfrm>
                <a:custGeom>
                  <a:avLst/>
                  <a:gdLst/>
                  <a:ahLst/>
                  <a:cxnLst>
                    <a:cxn ang="0">
                      <a:pos x="84" y="16"/>
                    </a:cxn>
                    <a:cxn ang="0">
                      <a:pos x="43" y="138"/>
                    </a:cxn>
                    <a:cxn ang="0">
                      <a:pos x="19" y="389"/>
                    </a:cxn>
                    <a:cxn ang="0">
                      <a:pos x="19" y="803"/>
                    </a:cxn>
                    <a:cxn ang="0">
                      <a:pos x="51" y="811"/>
                    </a:cxn>
                    <a:cxn ang="0">
                      <a:pos x="108" y="852"/>
                    </a:cxn>
                    <a:cxn ang="0">
                      <a:pos x="408" y="827"/>
                    </a:cxn>
                    <a:cxn ang="0">
                      <a:pos x="449" y="495"/>
                    </a:cxn>
                    <a:cxn ang="0">
                      <a:pos x="408" y="162"/>
                    </a:cxn>
                    <a:cxn ang="0">
                      <a:pos x="400" y="138"/>
                    </a:cxn>
                    <a:cxn ang="0">
                      <a:pos x="376" y="130"/>
                    </a:cxn>
                    <a:cxn ang="0">
                      <a:pos x="360" y="81"/>
                    </a:cxn>
                    <a:cxn ang="0">
                      <a:pos x="343" y="65"/>
                    </a:cxn>
                    <a:cxn ang="0">
                      <a:pos x="287" y="0"/>
                    </a:cxn>
                    <a:cxn ang="0">
                      <a:pos x="108" y="8"/>
                    </a:cxn>
                    <a:cxn ang="0">
                      <a:pos x="84" y="16"/>
                    </a:cxn>
                  </a:cxnLst>
                  <a:rect l="0" t="0" r="r" b="b"/>
                  <a:pathLst>
                    <a:path w="484" h="857">
                      <a:moveTo>
                        <a:pt x="84" y="16"/>
                      </a:moveTo>
                      <a:cubicBezTo>
                        <a:pt x="71" y="57"/>
                        <a:pt x="56" y="97"/>
                        <a:pt x="43" y="138"/>
                      </a:cubicBezTo>
                      <a:cubicBezTo>
                        <a:pt x="37" y="284"/>
                        <a:pt x="43" y="292"/>
                        <a:pt x="19" y="389"/>
                      </a:cubicBezTo>
                      <a:cubicBezTo>
                        <a:pt x="13" y="516"/>
                        <a:pt x="0" y="682"/>
                        <a:pt x="19" y="803"/>
                      </a:cubicBezTo>
                      <a:cubicBezTo>
                        <a:pt x="21" y="814"/>
                        <a:pt x="40" y="808"/>
                        <a:pt x="51" y="811"/>
                      </a:cubicBezTo>
                      <a:cubicBezTo>
                        <a:pt x="72" y="830"/>
                        <a:pt x="81" y="843"/>
                        <a:pt x="108" y="852"/>
                      </a:cubicBezTo>
                      <a:cubicBezTo>
                        <a:pt x="191" y="849"/>
                        <a:pt x="319" y="857"/>
                        <a:pt x="408" y="827"/>
                      </a:cubicBezTo>
                      <a:cubicBezTo>
                        <a:pt x="412" y="744"/>
                        <a:pt x="392" y="580"/>
                        <a:pt x="449" y="495"/>
                      </a:cubicBezTo>
                      <a:cubicBezTo>
                        <a:pt x="448" y="454"/>
                        <a:pt x="484" y="234"/>
                        <a:pt x="408" y="162"/>
                      </a:cubicBezTo>
                      <a:cubicBezTo>
                        <a:pt x="405" y="154"/>
                        <a:pt x="406" y="144"/>
                        <a:pt x="400" y="138"/>
                      </a:cubicBezTo>
                      <a:cubicBezTo>
                        <a:pt x="394" y="132"/>
                        <a:pt x="381" y="137"/>
                        <a:pt x="376" y="130"/>
                      </a:cubicBezTo>
                      <a:cubicBezTo>
                        <a:pt x="366" y="116"/>
                        <a:pt x="365" y="97"/>
                        <a:pt x="360" y="81"/>
                      </a:cubicBezTo>
                      <a:cubicBezTo>
                        <a:pt x="358" y="74"/>
                        <a:pt x="348" y="71"/>
                        <a:pt x="343" y="65"/>
                      </a:cubicBezTo>
                      <a:cubicBezTo>
                        <a:pt x="294" y="0"/>
                        <a:pt x="333" y="31"/>
                        <a:pt x="287" y="0"/>
                      </a:cubicBezTo>
                      <a:cubicBezTo>
                        <a:pt x="227" y="3"/>
                        <a:pt x="167" y="1"/>
                        <a:pt x="108" y="8"/>
                      </a:cubicBezTo>
                      <a:cubicBezTo>
                        <a:pt x="82" y="11"/>
                        <a:pt x="84" y="38"/>
                        <a:pt x="84" y="16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>
                        <a:gamma/>
                        <a:shade val="46275"/>
                        <a:invGamma/>
                      </a:schemeClr>
                    </a:gs>
                    <a:gs pos="100000">
                      <a:schemeClr val="bg2">
                        <a:alpha val="98000"/>
                      </a:scheme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8" name="Freeform 141"/>
                <p:cNvSpPr>
                  <a:spLocks/>
                </p:cNvSpPr>
                <p:nvPr/>
              </p:nvSpPr>
              <p:spPr bwMode="auto">
                <a:xfrm>
                  <a:off x="3408" y="2832"/>
                  <a:ext cx="288" cy="857"/>
                </a:xfrm>
                <a:custGeom>
                  <a:avLst/>
                  <a:gdLst/>
                  <a:ahLst/>
                  <a:cxnLst>
                    <a:cxn ang="0">
                      <a:pos x="84" y="16"/>
                    </a:cxn>
                    <a:cxn ang="0">
                      <a:pos x="43" y="138"/>
                    </a:cxn>
                    <a:cxn ang="0">
                      <a:pos x="19" y="389"/>
                    </a:cxn>
                    <a:cxn ang="0">
                      <a:pos x="19" y="803"/>
                    </a:cxn>
                    <a:cxn ang="0">
                      <a:pos x="51" y="811"/>
                    </a:cxn>
                    <a:cxn ang="0">
                      <a:pos x="108" y="852"/>
                    </a:cxn>
                    <a:cxn ang="0">
                      <a:pos x="408" y="827"/>
                    </a:cxn>
                    <a:cxn ang="0">
                      <a:pos x="449" y="495"/>
                    </a:cxn>
                    <a:cxn ang="0">
                      <a:pos x="408" y="162"/>
                    </a:cxn>
                    <a:cxn ang="0">
                      <a:pos x="400" y="138"/>
                    </a:cxn>
                    <a:cxn ang="0">
                      <a:pos x="376" y="130"/>
                    </a:cxn>
                    <a:cxn ang="0">
                      <a:pos x="360" y="81"/>
                    </a:cxn>
                    <a:cxn ang="0">
                      <a:pos x="343" y="65"/>
                    </a:cxn>
                    <a:cxn ang="0">
                      <a:pos x="287" y="0"/>
                    </a:cxn>
                    <a:cxn ang="0">
                      <a:pos x="108" y="8"/>
                    </a:cxn>
                    <a:cxn ang="0">
                      <a:pos x="84" y="16"/>
                    </a:cxn>
                  </a:cxnLst>
                  <a:rect l="0" t="0" r="r" b="b"/>
                  <a:pathLst>
                    <a:path w="484" h="857">
                      <a:moveTo>
                        <a:pt x="84" y="16"/>
                      </a:moveTo>
                      <a:cubicBezTo>
                        <a:pt x="71" y="57"/>
                        <a:pt x="56" y="97"/>
                        <a:pt x="43" y="138"/>
                      </a:cubicBezTo>
                      <a:cubicBezTo>
                        <a:pt x="37" y="284"/>
                        <a:pt x="43" y="292"/>
                        <a:pt x="19" y="389"/>
                      </a:cubicBezTo>
                      <a:cubicBezTo>
                        <a:pt x="13" y="516"/>
                        <a:pt x="0" y="682"/>
                        <a:pt x="19" y="803"/>
                      </a:cubicBezTo>
                      <a:cubicBezTo>
                        <a:pt x="21" y="814"/>
                        <a:pt x="40" y="808"/>
                        <a:pt x="51" y="811"/>
                      </a:cubicBezTo>
                      <a:cubicBezTo>
                        <a:pt x="72" y="830"/>
                        <a:pt x="81" y="843"/>
                        <a:pt x="108" y="852"/>
                      </a:cubicBezTo>
                      <a:cubicBezTo>
                        <a:pt x="191" y="849"/>
                        <a:pt x="319" y="857"/>
                        <a:pt x="408" y="827"/>
                      </a:cubicBezTo>
                      <a:cubicBezTo>
                        <a:pt x="412" y="744"/>
                        <a:pt x="392" y="580"/>
                        <a:pt x="449" y="495"/>
                      </a:cubicBezTo>
                      <a:cubicBezTo>
                        <a:pt x="448" y="454"/>
                        <a:pt x="484" y="234"/>
                        <a:pt x="408" y="162"/>
                      </a:cubicBezTo>
                      <a:cubicBezTo>
                        <a:pt x="405" y="154"/>
                        <a:pt x="406" y="144"/>
                        <a:pt x="400" y="138"/>
                      </a:cubicBezTo>
                      <a:cubicBezTo>
                        <a:pt x="394" y="132"/>
                        <a:pt x="381" y="137"/>
                        <a:pt x="376" y="130"/>
                      </a:cubicBezTo>
                      <a:cubicBezTo>
                        <a:pt x="366" y="116"/>
                        <a:pt x="365" y="97"/>
                        <a:pt x="360" y="81"/>
                      </a:cubicBezTo>
                      <a:cubicBezTo>
                        <a:pt x="358" y="74"/>
                        <a:pt x="348" y="71"/>
                        <a:pt x="343" y="65"/>
                      </a:cubicBezTo>
                      <a:cubicBezTo>
                        <a:pt x="294" y="0"/>
                        <a:pt x="333" y="31"/>
                        <a:pt x="287" y="0"/>
                      </a:cubicBezTo>
                      <a:cubicBezTo>
                        <a:pt x="227" y="3"/>
                        <a:pt x="167" y="1"/>
                        <a:pt x="108" y="8"/>
                      </a:cubicBezTo>
                      <a:cubicBezTo>
                        <a:pt x="82" y="11"/>
                        <a:pt x="84" y="38"/>
                        <a:pt x="84" y="16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>
                        <a:gamma/>
                        <a:shade val="46275"/>
                        <a:invGamma/>
                      </a:schemeClr>
                    </a:gs>
                    <a:gs pos="100000">
                      <a:schemeClr val="bg2">
                        <a:alpha val="98000"/>
                      </a:scheme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sp>
          <p:nvSpPr>
            <p:cNvPr id="254" name="Text Box 273"/>
            <p:cNvSpPr txBox="1">
              <a:spLocks noChangeArrowheads="1"/>
            </p:cNvSpPr>
            <p:nvPr/>
          </p:nvSpPr>
          <p:spPr bwMode="auto">
            <a:xfrm>
              <a:off x="2209800" y="4267200"/>
              <a:ext cx="1066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NAD+</a:t>
              </a:r>
            </a:p>
          </p:txBody>
        </p:sp>
        <p:sp>
          <p:nvSpPr>
            <p:cNvPr id="255" name="AutoShape 274"/>
            <p:cNvSpPr>
              <a:spLocks noChangeArrowheads="1"/>
            </p:cNvSpPr>
            <p:nvPr/>
          </p:nvSpPr>
          <p:spPr bwMode="auto">
            <a:xfrm>
              <a:off x="1828800" y="3505200"/>
              <a:ext cx="1066800" cy="1219200"/>
            </a:xfrm>
            <a:custGeom>
              <a:avLst/>
              <a:gdLst>
                <a:gd name="T0" fmla="*/ 288 w 21600"/>
                <a:gd name="T1" fmla="*/ 0 h 21600"/>
                <a:gd name="T2" fmla="*/ 95 w 21600"/>
                <a:gd name="T3" fmla="*/ 768 h 21600"/>
                <a:gd name="T4" fmla="*/ 303 w 21600"/>
                <a:gd name="T5" fmla="*/ 295 h 21600"/>
                <a:gd name="T6" fmla="*/ 487 w 21600"/>
                <a:gd name="T7" fmla="*/ 508 h 21600"/>
                <a:gd name="T8" fmla="*/ 672 w 21600"/>
                <a:gd name="T9" fmla="*/ 295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297 h 21600"/>
                <a:gd name="T17" fmla="*/ 6107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close/>
                </a:path>
              </a:pathLst>
            </a:custGeom>
            <a:solidFill>
              <a:schemeClr val="bg2"/>
            </a:solidFill>
            <a:ln w="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" name="WordArt 277"/>
            <p:cNvSpPr>
              <a:spLocks noChangeArrowheads="1" noChangeShapeType="1" noTextEdit="1"/>
            </p:cNvSpPr>
            <p:nvPr/>
          </p:nvSpPr>
          <p:spPr bwMode="auto">
            <a:xfrm>
              <a:off x="4272055" y="4813487"/>
              <a:ext cx="609600" cy="76199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5921" dir="2700000" algn="ctr" rotWithShape="0">
                      <a:schemeClr val="tx1">
                        <a:alpha val="79999"/>
                      </a:schemeClr>
                    </a:outerShdw>
                  </a:effectLst>
                  <a:latin typeface="Arial Black"/>
                </a:rPr>
                <a:t>G</a:t>
              </a:r>
            </a:p>
          </p:txBody>
        </p:sp>
        <p:sp>
          <p:nvSpPr>
            <p:cNvPr id="257" name="WordArt 278"/>
            <p:cNvSpPr>
              <a:spLocks noChangeArrowheads="1" noChangeShapeType="1" noTextEdit="1"/>
            </p:cNvSpPr>
            <p:nvPr/>
          </p:nvSpPr>
          <p:spPr bwMode="auto">
            <a:xfrm>
              <a:off x="5943600" y="4648200"/>
              <a:ext cx="352425" cy="4572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5921" dir="2700000" algn="ctr" rotWithShape="0">
                      <a:schemeClr val="tx1">
                        <a:alpha val="79999"/>
                      </a:schemeClr>
                    </a:outerShdw>
                  </a:effectLst>
                  <a:latin typeface="Arial Black"/>
                </a:rPr>
                <a:t>F</a:t>
              </a:r>
            </a:p>
          </p:txBody>
        </p:sp>
        <p:sp>
          <p:nvSpPr>
            <p:cNvPr id="258" name="WordArt 279"/>
            <p:cNvSpPr>
              <a:spLocks noChangeArrowheads="1" noChangeShapeType="1" noTextEdit="1"/>
            </p:cNvSpPr>
            <p:nvPr/>
          </p:nvSpPr>
          <p:spPr bwMode="auto">
            <a:xfrm>
              <a:off x="3657600" y="685800"/>
              <a:ext cx="352425" cy="4572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5921" dir="2700000" algn="ctr" rotWithShape="0">
                      <a:schemeClr val="tx1">
                        <a:alpha val="79999"/>
                      </a:schemeClr>
                    </a:outerShdw>
                  </a:effectLst>
                  <a:latin typeface="Arial Black"/>
                </a:rPr>
                <a:t>B</a:t>
              </a:r>
            </a:p>
          </p:txBody>
        </p:sp>
        <p:sp>
          <p:nvSpPr>
            <p:cNvPr id="259" name="WordArt 281"/>
            <p:cNvSpPr>
              <a:spLocks noChangeArrowheads="1" noChangeShapeType="1" noTextEdit="1"/>
            </p:cNvSpPr>
            <p:nvPr/>
          </p:nvSpPr>
          <p:spPr bwMode="auto">
            <a:xfrm>
              <a:off x="208517" y="838200"/>
              <a:ext cx="457200" cy="6096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5921" dir="2700000" algn="ctr" rotWithShape="0">
                      <a:schemeClr val="tx1">
                        <a:alpha val="79999"/>
                      </a:schemeClr>
                    </a:outerShdw>
                  </a:effectLst>
                  <a:latin typeface="Arial Black"/>
                </a:rPr>
                <a:t>A</a:t>
              </a:r>
            </a:p>
          </p:txBody>
        </p:sp>
        <p:sp>
          <p:nvSpPr>
            <p:cNvPr id="260" name="WordArt 282"/>
            <p:cNvSpPr>
              <a:spLocks noChangeArrowheads="1" noChangeShapeType="1" noTextEdit="1"/>
            </p:cNvSpPr>
            <p:nvPr/>
          </p:nvSpPr>
          <p:spPr bwMode="auto">
            <a:xfrm>
              <a:off x="8001000" y="4724400"/>
              <a:ext cx="352425" cy="4572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5921" dir="2700000" algn="ctr" rotWithShape="0">
                      <a:schemeClr val="tx1">
                        <a:alpha val="79999"/>
                      </a:schemeClr>
                    </a:outerShdw>
                  </a:effectLst>
                  <a:latin typeface="Arial Black"/>
                </a:rPr>
                <a:t>D</a:t>
              </a:r>
            </a:p>
          </p:txBody>
        </p:sp>
        <p:sp>
          <p:nvSpPr>
            <p:cNvPr id="261" name="WordArt 283"/>
            <p:cNvSpPr>
              <a:spLocks noChangeArrowheads="1" noChangeShapeType="1" noTextEdit="1"/>
            </p:cNvSpPr>
            <p:nvPr/>
          </p:nvSpPr>
          <p:spPr bwMode="auto">
            <a:xfrm>
              <a:off x="7115175" y="1447801"/>
              <a:ext cx="504825" cy="6096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5921" dir="2700000" algn="ctr" rotWithShape="0">
                      <a:schemeClr val="tx1">
                        <a:alpha val="79999"/>
                      </a:schemeClr>
                    </a:outerShdw>
                  </a:effectLst>
                  <a:latin typeface="Arial Black"/>
                </a:rPr>
                <a:t>C</a:t>
              </a:r>
            </a:p>
          </p:txBody>
        </p:sp>
        <p:sp>
          <p:nvSpPr>
            <p:cNvPr id="262" name="Line 284"/>
            <p:cNvSpPr>
              <a:spLocks noChangeShapeType="1"/>
            </p:cNvSpPr>
            <p:nvPr/>
          </p:nvSpPr>
          <p:spPr bwMode="auto">
            <a:xfrm flipV="1">
              <a:off x="3810000" y="1295400"/>
              <a:ext cx="0" cy="27432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Freeform 285"/>
            <p:cNvSpPr>
              <a:spLocks/>
            </p:cNvSpPr>
            <p:nvPr/>
          </p:nvSpPr>
          <p:spPr bwMode="auto">
            <a:xfrm>
              <a:off x="1916113" y="2489200"/>
              <a:ext cx="4408488" cy="2068513"/>
            </a:xfrm>
            <a:custGeom>
              <a:avLst/>
              <a:gdLst>
                <a:gd name="T0" fmla="*/ 25 w 2722"/>
                <a:gd name="T1" fmla="*/ 1294 h 1303"/>
                <a:gd name="T2" fmla="*/ 73 w 2722"/>
                <a:gd name="T3" fmla="*/ 483 h 1303"/>
                <a:gd name="T4" fmla="*/ 130 w 2722"/>
                <a:gd name="T5" fmla="*/ 321 h 1303"/>
                <a:gd name="T6" fmla="*/ 155 w 2722"/>
                <a:gd name="T7" fmla="*/ 313 h 1303"/>
                <a:gd name="T8" fmla="*/ 349 w 2722"/>
                <a:gd name="T9" fmla="*/ 248 h 1303"/>
                <a:gd name="T10" fmla="*/ 2450 w 2722"/>
                <a:gd name="T11" fmla="*/ 272 h 1303"/>
                <a:gd name="T12" fmla="*/ 2483 w 2722"/>
                <a:gd name="T13" fmla="*/ 280 h 1303"/>
                <a:gd name="T14" fmla="*/ 2556 w 2722"/>
                <a:gd name="T15" fmla="*/ 1303 h 13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22"/>
                <a:gd name="T25" fmla="*/ 0 h 1303"/>
                <a:gd name="T26" fmla="*/ 2722 w 2722"/>
                <a:gd name="T27" fmla="*/ 1303 h 130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22" h="1303">
                  <a:moveTo>
                    <a:pt x="25" y="1294"/>
                  </a:moveTo>
                  <a:cubicBezTo>
                    <a:pt x="28" y="1221"/>
                    <a:pt x="0" y="556"/>
                    <a:pt x="73" y="483"/>
                  </a:cubicBezTo>
                  <a:cubicBezTo>
                    <a:pt x="85" y="451"/>
                    <a:pt x="106" y="340"/>
                    <a:pt x="130" y="321"/>
                  </a:cubicBezTo>
                  <a:cubicBezTo>
                    <a:pt x="137" y="316"/>
                    <a:pt x="147" y="316"/>
                    <a:pt x="155" y="313"/>
                  </a:cubicBezTo>
                  <a:cubicBezTo>
                    <a:pt x="211" y="276"/>
                    <a:pt x="285" y="255"/>
                    <a:pt x="349" y="248"/>
                  </a:cubicBezTo>
                  <a:cubicBezTo>
                    <a:pt x="1049" y="251"/>
                    <a:pt x="1805" y="0"/>
                    <a:pt x="2450" y="272"/>
                  </a:cubicBezTo>
                  <a:cubicBezTo>
                    <a:pt x="2460" y="276"/>
                    <a:pt x="2472" y="277"/>
                    <a:pt x="2483" y="280"/>
                  </a:cubicBezTo>
                  <a:cubicBezTo>
                    <a:pt x="2722" y="534"/>
                    <a:pt x="2556" y="1054"/>
                    <a:pt x="2556" y="1303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  <a:prstDash val="sysDot"/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Line 286"/>
            <p:cNvSpPr>
              <a:spLocks noChangeShapeType="1"/>
            </p:cNvSpPr>
            <p:nvPr/>
          </p:nvSpPr>
          <p:spPr bwMode="auto">
            <a:xfrm>
              <a:off x="381000" y="1600200"/>
              <a:ext cx="0" cy="5334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Line 287"/>
            <p:cNvSpPr>
              <a:spLocks noChangeShapeType="1"/>
            </p:cNvSpPr>
            <p:nvPr/>
          </p:nvSpPr>
          <p:spPr bwMode="auto">
            <a:xfrm flipV="1">
              <a:off x="1981200" y="1295400"/>
              <a:ext cx="0" cy="32004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WordArt 288"/>
            <p:cNvSpPr>
              <a:spLocks noChangeArrowheads="1" noChangeShapeType="1" noTextEdit="1"/>
            </p:cNvSpPr>
            <p:nvPr/>
          </p:nvSpPr>
          <p:spPr bwMode="auto">
            <a:xfrm>
              <a:off x="1828800" y="762000"/>
              <a:ext cx="352425" cy="4572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5921" dir="2700000" algn="ctr" rotWithShape="0">
                      <a:schemeClr val="tx1">
                        <a:alpha val="79999"/>
                      </a:schemeClr>
                    </a:outerShdw>
                  </a:effectLst>
                  <a:latin typeface="Arial Black"/>
                </a:rPr>
                <a:t>B</a:t>
              </a:r>
            </a:p>
          </p:txBody>
        </p:sp>
        <p:sp>
          <p:nvSpPr>
            <p:cNvPr id="267" name="Freeform 289"/>
            <p:cNvSpPr>
              <a:spLocks/>
            </p:cNvSpPr>
            <p:nvPr/>
          </p:nvSpPr>
          <p:spPr bwMode="auto">
            <a:xfrm>
              <a:off x="4095750" y="743200"/>
              <a:ext cx="3676650" cy="581025"/>
            </a:xfrm>
            <a:custGeom>
              <a:avLst/>
              <a:gdLst>
                <a:gd name="T0" fmla="*/ 0 w 2257"/>
                <a:gd name="T1" fmla="*/ 156 h 366"/>
                <a:gd name="T2" fmla="*/ 324 w 2257"/>
                <a:gd name="T3" fmla="*/ 99 h 366"/>
                <a:gd name="T4" fmla="*/ 543 w 2257"/>
                <a:gd name="T5" fmla="*/ 58 h 366"/>
                <a:gd name="T6" fmla="*/ 917 w 2257"/>
                <a:gd name="T7" fmla="*/ 50 h 366"/>
                <a:gd name="T8" fmla="*/ 1987 w 2257"/>
                <a:gd name="T9" fmla="*/ 50 h 366"/>
                <a:gd name="T10" fmla="*/ 2125 w 2257"/>
                <a:gd name="T11" fmla="*/ 66 h 366"/>
                <a:gd name="T12" fmla="*/ 2142 w 2257"/>
                <a:gd name="T13" fmla="*/ 83 h 366"/>
                <a:gd name="T14" fmla="*/ 2166 w 2257"/>
                <a:gd name="T15" fmla="*/ 91 h 366"/>
                <a:gd name="T16" fmla="*/ 2190 w 2257"/>
                <a:gd name="T17" fmla="*/ 107 h 366"/>
                <a:gd name="T18" fmla="*/ 2223 w 2257"/>
                <a:gd name="T19" fmla="*/ 147 h 366"/>
                <a:gd name="T20" fmla="*/ 2255 w 2257"/>
                <a:gd name="T21" fmla="*/ 366 h 3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7"/>
                <a:gd name="T34" fmla="*/ 0 h 366"/>
                <a:gd name="T35" fmla="*/ 2257 w 2257"/>
                <a:gd name="T36" fmla="*/ 366 h 3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7" h="366">
                  <a:moveTo>
                    <a:pt x="0" y="156"/>
                  </a:moveTo>
                  <a:cubicBezTo>
                    <a:pt x="110" y="115"/>
                    <a:pt x="205" y="105"/>
                    <a:pt x="324" y="99"/>
                  </a:cubicBezTo>
                  <a:cubicBezTo>
                    <a:pt x="396" y="87"/>
                    <a:pt x="470" y="61"/>
                    <a:pt x="543" y="58"/>
                  </a:cubicBezTo>
                  <a:cubicBezTo>
                    <a:pt x="668" y="53"/>
                    <a:pt x="792" y="53"/>
                    <a:pt x="917" y="50"/>
                  </a:cubicBezTo>
                  <a:cubicBezTo>
                    <a:pt x="1264" y="0"/>
                    <a:pt x="1636" y="44"/>
                    <a:pt x="1987" y="50"/>
                  </a:cubicBezTo>
                  <a:cubicBezTo>
                    <a:pt x="2033" y="57"/>
                    <a:pt x="2080" y="55"/>
                    <a:pt x="2125" y="66"/>
                  </a:cubicBezTo>
                  <a:cubicBezTo>
                    <a:pt x="2133" y="68"/>
                    <a:pt x="2135" y="79"/>
                    <a:pt x="2142" y="83"/>
                  </a:cubicBezTo>
                  <a:cubicBezTo>
                    <a:pt x="2149" y="87"/>
                    <a:pt x="2158" y="87"/>
                    <a:pt x="2166" y="91"/>
                  </a:cubicBezTo>
                  <a:cubicBezTo>
                    <a:pt x="2175" y="95"/>
                    <a:pt x="2182" y="102"/>
                    <a:pt x="2190" y="107"/>
                  </a:cubicBezTo>
                  <a:cubicBezTo>
                    <a:pt x="2200" y="121"/>
                    <a:pt x="2215" y="132"/>
                    <a:pt x="2223" y="147"/>
                  </a:cubicBezTo>
                  <a:cubicBezTo>
                    <a:pt x="2257" y="214"/>
                    <a:pt x="2255" y="295"/>
                    <a:pt x="2255" y="366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AutoShape 290"/>
            <p:cNvSpPr>
              <a:spLocks noChangeArrowheads="1"/>
            </p:cNvSpPr>
            <p:nvPr/>
          </p:nvSpPr>
          <p:spPr bwMode="auto">
            <a:xfrm flipH="1">
              <a:off x="7162800" y="4114800"/>
              <a:ext cx="1143000" cy="1079686"/>
            </a:xfrm>
            <a:custGeom>
              <a:avLst/>
              <a:gdLst>
                <a:gd name="T0" fmla="*/ 364 w 21600"/>
                <a:gd name="T1" fmla="*/ 0 h 21600"/>
                <a:gd name="T2" fmla="*/ 90 w 21600"/>
                <a:gd name="T3" fmla="*/ 355 h 21600"/>
                <a:gd name="T4" fmla="*/ 362 w 21600"/>
                <a:gd name="T5" fmla="*/ 180 h 21600"/>
                <a:gd name="T6" fmla="*/ 810 w 21600"/>
                <a:gd name="T7" fmla="*/ 360 h 21600"/>
                <a:gd name="T8" fmla="*/ 630 w 21600"/>
                <a:gd name="T9" fmla="*/ 540 h 21600"/>
                <a:gd name="T10" fmla="*/ 450 w 21600"/>
                <a:gd name="T11" fmla="*/ 36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50 w 21600"/>
                <a:gd name="T19" fmla="*/ 3150 h 21600"/>
                <a:gd name="T20" fmla="*/ 18450 w 21600"/>
                <a:gd name="T21" fmla="*/ 184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59" y="5399"/>
                    <a:pt x="5459" y="7752"/>
                    <a:pt x="5401" y="10692"/>
                  </a:cubicBezTo>
                  <a:lnTo>
                    <a:pt x="2" y="10584"/>
                  </a:lnTo>
                  <a:cubicBezTo>
                    <a:pt x="119" y="4704"/>
                    <a:pt x="4919" y="-1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" name="WordArt 291"/>
            <p:cNvSpPr>
              <a:spLocks noChangeArrowheads="1" noChangeShapeType="1" noTextEdit="1"/>
            </p:cNvSpPr>
            <p:nvPr/>
          </p:nvSpPr>
          <p:spPr bwMode="auto">
            <a:xfrm>
              <a:off x="7086600" y="4953000"/>
              <a:ext cx="352425" cy="4572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5921" dir="2700000" algn="ctr" rotWithShape="0">
                      <a:schemeClr val="tx1">
                        <a:alpha val="79999"/>
                      </a:schemeClr>
                    </a:outerShdw>
                  </a:effectLst>
                  <a:latin typeface="Arial Black"/>
                </a:rPr>
                <a:t>E</a:t>
              </a:r>
            </a:p>
          </p:txBody>
        </p:sp>
        <p:sp>
          <p:nvSpPr>
            <p:cNvPr id="270" name="WordArt 293"/>
            <p:cNvSpPr>
              <a:spLocks noChangeArrowheads="1" noChangeShapeType="1" noTextEdit="1"/>
            </p:cNvSpPr>
            <p:nvPr/>
          </p:nvSpPr>
          <p:spPr bwMode="auto">
            <a:xfrm>
              <a:off x="1752600" y="4953000"/>
              <a:ext cx="352425" cy="4572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5921" dir="2700000" algn="ctr" rotWithShape="0">
                      <a:schemeClr val="tx1">
                        <a:alpha val="79999"/>
                      </a:schemeClr>
                    </a:outerShdw>
                  </a:effectLst>
                  <a:latin typeface="Arial Black"/>
                </a:rPr>
                <a:t>J</a:t>
              </a:r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chemeClr val="tx1">
                      <a:alpha val="79999"/>
                    </a:schemeClr>
                  </a:outerShdw>
                </a:effectLst>
                <a:latin typeface="Arial Black"/>
              </a:endParaRPr>
            </a:p>
          </p:txBody>
        </p:sp>
        <p:sp>
          <p:nvSpPr>
            <p:cNvPr id="271" name="WordArt 280"/>
            <p:cNvSpPr>
              <a:spLocks noChangeArrowheads="1" noChangeShapeType="1" noTextEdit="1"/>
            </p:cNvSpPr>
            <p:nvPr/>
          </p:nvSpPr>
          <p:spPr bwMode="auto">
            <a:xfrm>
              <a:off x="3657600" y="3962400"/>
              <a:ext cx="352425" cy="4572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5921" dir="2700000" algn="ctr" rotWithShape="0">
                      <a:schemeClr val="tx1">
                        <a:alpha val="79999"/>
                      </a:schemeClr>
                    </a:outerShdw>
                  </a:effectLst>
                  <a:latin typeface="Arial Black"/>
                </a:rPr>
                <a:t>B</a:t>
              </a:r>
            </a:p>
          </p:txBody>
        </p:sp>
      </p:grpSp>
      <p:sp>
        <p:nvSpPr>
          <p:cNvPr id="411" name="TextBox 410"/>
          <p:cNvSpPr txBox="1"/>
          <p:nvPr/>
        </p:nvSpPr>
        <p:spPr>
          <a:xfrm>
            <a:off x="3352800" y="609600"/>
            <a:ext cx="5943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</a:t>
            </a:r>
            <a:r>
              <a:rPr lang="en-US" dirty="0" smtClean="0"/>
              <a:t>:_____________________	</a:t>
            </a:r>
            <a:r>
              <a:rPr lang="en-US" b="1" dirty="0" smtClean="0"/>
              <a:t>B</a:t>
            </a:r>
            <a:r>
              <a:rPr lang="en-US" dirty="0" smtClean="0"/>
              <a:t>:__________________(ion)</a:t>
            </a:r>
          </a:p>
          <a:p>
            <a:r>
              <a:rPr lang="en-US" dirty="0" smtClean="0"/>
              <a:t>C: _____________________	D:______________________</a:t>
            </a:r>
          </a:p>
          <a:p>
            <a:r>
              <a:rPr lang="en-US" b="1" dirty="0" smtClean="0"/>
              <a:t>E</a:t>
            </a:r>
            <a:r>
              <a:rPr lang="en-US" dirty="0" smtClean="0"/>
              <a:t>: _____________________	</a:t>
            </a:r>
            <a:r>
              <a:rPr lang="en-US" b="1" dirty="0" smtClean="0"/>
              <a:t>F:</a:t>
            </a:r>
            <a:r>
              <a:rPr lang="en-US" dirty="0" smtClean="0"/>
              <a:t>______________________</a:t>
            </a:r>
          </a:p>
          <a:p>
            <a:r>
              <a:rPr lang="en-US" dirty="0" smtClean="0"/>
              <a:t>G:______________(solvent)	J:_______________________</a:t>
            </a:r>
          </a:p>
          <a:p>
            <a:r>
              <a:rPr lang="en-US" dirty="0" smtClean="0"/>
              <a:t>Number of ATP produced ________</a:t>
            </a:r>
          </a:p>
          <a:p>
            <a:r>
              <a:rPr lang="en-US" dirty="0" smtClean="0"/>
              <a:t>Number of ATP used________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0628" y="5384214"/>
            <a:ext cx="1300864" cy="4876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3" name="Straight Arrow Connector 412"/>
          <p:cNvCxnSpPr/>
          <p:nvPr/>
        </p:nvCxnSpPr>
        <p:spPr>
          <a:xfrm rot="5400000" flipH="1" flipV="1">
            <a:off x="762000" y="4724400"/>
            <a:ext cx="99060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5" name="TextBox 414"/>
          <p:cNvSpPr txBox="1"/>
          <p:nvPr/>
        </p:nvSpPr>
        <p:spPr>
          <a:xfrm>
            <a:off x="228600" y="5405735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Name of this? ______________</a:t>
            </a:r>
            <a:endParaRPr lang="en-US" sz="1200" b="1" dirty="0"/>
          </a:p>
        </p:txBody>
      </p:sp>
      <p:sp>
        <p:nvSpPr>
          <p:cNvPr id="416" name="TextBox 415"/>
          <p:cNvSpPr txBox="1"/>
          <p:nvPr/>
        </p:nvSpPr>
        <p:spPr>
          <a:xfrm>
            <a:off x="0" y="18288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Name of this Process_____________________</a:t>
            </a:r>
          </a:p>
          <a:p>
            <a:endParaRPr lang="en-US" sz="1200" dirty="0"/>
          </a:p>
        </p:txBody>
      </p:sp>
      <p:sp>
        <p:nvSpPr>
          <p:cNvPr id="174" name="Rectangle 173"/>
          <p:cNvSpPr/>
          <p:nvPr/>
        </p:nvSpPr>
        <p:spPr>
          <a:xfrm>
            <a:off x="-63658" y="-152400"/>
            <a:ext cx="114215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000" b="1" cap="none" spc="0" dirty="0" smtClean="0">
                <a:ln w="50800"/>
                <a:solidFill>
                  <a:srgbClr val="FF0000"/>
                </a:solidFill>
                <a:effectLst/>
              </a:rPr>
              <a:t>Path</a:t>
            </a:r>
            <a:r>
              <a:rPr lang="en-US" sz="7200" b="1" dirty="0" smtClean="0">
                <a:ln w="50800"/>
                <a:solidFill>
                  <a:srgbClr val="FF0000"/>
                </a:solidFill>
              </a:rPr>
              <a:t>3</a:t>
            </a:r>
            <a:endParaRPr lang="en-US" sz="7200" b="1" cap="none" spc="0" dirty="0">
              <a:ln w="50800"/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761101"/>
            <a:ext cx="9144000" cy="2096899"/>
          </a:xfrm>
          <a:prstGeom prst="rect">
            <a:avLst/>
          </a:prstGeom>
          <a:pattFill prst="lgConfetti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269862" y="521732"/>
            <a:ext cx="5742762" cy="184219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6200" y="76200"/>
            <a:ext cx="13716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2400"/>
            <a:ext cx="32004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Cellular Respiration, cont’d</a:t>
            </a:r>
            <a:endParaRPr lang="en-US" sz="3200" b="1" cap="none" spc="0" dirty="0">
              <a:ln w="11430">
                <a:solidFill>
                  <a:schemeClr val="accent2">
                    <a:lumMod val="75000"/>
                  </a:schemeClr>
                </a:solidFill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00400" y="152400"/>
            <a:ext cx="6098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Name_______________________Date_________Period</a:t>
            </a:r>
            <a:r>
              <a:rPr lang="en-US" b="1" dirty="0" smtClean="0"/>
              <a:t>____</a:t>
            </a:r>
            <a:endParaRPr lang="en-US" b="1" dirty="0"/>
          </a:p>
        </p:txBody>
      </p:sp>
      <p:grpSp>
        <p:nvGrpSpPr>
          <p:cNvPr id="244" name="Group 243"/>
          <p:cNvGrpSpPr/>
          <p:nvPr/>
        </p:nvGrpSpPr>
        <p:grpSpPr>
          <a:xfrm>
            <a:off x="-381000" y="2498519"/>
            <a:ext cx="9829800" cy="4208465"/>
            <a:chOff x="-228600" y="685800"/>
            <a:chExt cx="9613902" cy="4889686"/>
          </a:xfrm>
        </p:grpSpPr>
        <p:grpSp>
          <p:nvGrpSpPr>
            <p:cNvPr id="246" name="Group 131"/>
            <p:cNvGrpSpPr>
              <a:grpSpLocks/>
            </p:cNvGrpSpPr>
            <p:nvPr/>
          </p:nvGrpSpPr>
          <p:grpSpPr bwMode="auto">
            <a:xfrm>
              <a:off x="-228600" y="2079099"/>
              <a:ext cx="9613902" cy="1402811"/>
              <a:chOff x="-288" y="1804"/>
              <a:chExt cx="6288" cy="1177"/>
            </a:xfrm>
          </p:grpSpPr>
          <p:grpSp>
            <p:nvGrpSpPr>
              <p:cNvPr id="291" name="Group 6"/>
              <p:cNvGrpSpPr>
                <a:grpSpLocks/>
              </p:cNvGrpSpPr>
              <p:nvPr/>
            </p:nvGrpSpPr>
            <p:grpSpPr bwMode="auto">
              <a:xfrm>
                <a:off x="118" y="1804"/>
                <a:ext cx="405" cy="587"/>
                <a:chOff x="912" y="717"/>
                <a:chExt cx="288" cy="801"/>
              </a:xfrm>
            </p:grpSpPr>
            <p:sp>
              <p:nvSpPr>
                <p:cNvPr id="408" name="Oval 7"/>
                <p:cNvSpPr>
                  <a:spLocks noChangeArrowheads="1"/>
                </p:cNvSpPr>
                <p:nvPr/>
              </p:nvSpPr>
              <p:spPr bwMode="auto">
                <a:xfrm>
                  <a:off x="912" y="717"/>
                  <a:ext cx="288" cy="387"/>
                </a:xfrm>
                <a:prstGeom prst="ellipse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09" name="Freeform 8"/>
                <p:cNvSpPr>
                  <a:spLocks/>
                </p:cNvSpPr>
                <p:nvPr/>
              </p:nvSpPr>
              <p:spPr bwMode="auto">
                <a:xfrm>
                  <a:off x="955" y="1089"/>
                  <a:ext cx="47" cy="426"/>
                </a:xfrm>
                <a:custGeom>
                  <a:avLst/>
                  <a:gdLst>
                    <a:gd name="T0" fmla="*/ 22 w 47"/>
                    <a:gd name="T1" fmla="*/ 0 h 426"/>
                    <a:gd name="T2" fmla="*/ 34 w 47"/>
                    <a:gd name="T3" fmla="*/ 213 h 426"/>
                    <a:gd name="T4" fmla="*/ 47 w 47"/>
                    <a:gd name="T5" fmla="*/ 426 h 426"/>
                    <a:gd name="T6" fmla="*/ 0 60000 65536"/>
                    <a:gd name="T7" fmla="*/ 0 60000 65536"/>
                    <a:gd name="T8" fmla="*/ 0 60000 65536"/>
                    <a:gd name="T9" fmla="*/ 0 w 47"/>
                    <a:gd name="T10" fmla="*/ 0 h 426"/>
                    <a:gd name="T11" fmla="*/ 47 w 47"/>
                    <a:gd name="T12" fmla="*/ 426 h 4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7" h="426">
                      <a:moveTo>
                        <a:pt x="22" y="0"/>
                      </a:moveTo>
                      <a:cubicBezTo>
                        <a:pt x="11" y="103"/>
                        <a:pt x="6" y="127"/>
                        <a:pt x="34" y="213"/>
                      </a:cubicBezTo>
                      <a:cubicBezTo>
                        <a:pt x="30" y="259"/>
                        <a:pt x="0" y="382"/>
                        <a:pt x="47" y="426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" name="Freeform 9"/>
                <p:cNvSpPr>
                  <a:spLocks/>
                </p:cNvSpPr>
                <p:nvPr/>
              </p:nvSpPr>
              <p:spPr bwMode="auto">
                <a:xfrm>
                  <a:off x="1104" y="1104"/>
                  <a:ext cx="81" cy="414"/>
                </a:xfrm>
                <a:custGeom>
                  <a:avLst/>
                  <a:gdLst>
                    <a:gd name="T0" fmla="*/ 0 w 81"/>
                    <a:gd name="T1" fmla="*/ 0 h 414"/>
                    <a:gd name="T2" fmla="*/ 50 w 81"/>
                    <a:gd name="T3" fmla="*/ 351 h 414"/>
                    <a:gd name="T4" fmla="*/ 76 w 81"/>
                    <a:gd name="T5" fmla="*/ 376 h 414"/>
                    <a:gd name="T6" fmla="*/ 76 w 81"/>
                    <a:gd name="T7" fmla="*/ 414 h 4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1"/>
                    <a:gd name="T13" fmla="*/ 0 h 414"/>
                    <a:gd name="T14" fmla="*/ 81 w 81"/>
                    <a:gd name="T15" fmla="*/ 414 h 4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1" h="414">
                      <a:moveTo>
                        <a:pt x="0" y="0"/>
                      </a:moveTo>
                      <a:cubicBezTo>
                        <a:pt x="16" y="121"/>
                        <a:pt x="35" y="226"/>
                        <a:pt x="50" y="351"/>
                      </a:cubicBezTo>
                      <a:cubicBezTo>
                        <a:pt x="51" y="363"/>
                        <a:pt x="71" y="365"/>
                        <a:pt x="76" y="376"/>
                      </a:cubicBezTo>
                      <a:cubicBezTo>
                        <a:pt x="81" y="388"/>
                        <a:pt x="76" y="401"/>
                        <a:pt x="76" y="414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2" name="Group 10"/>
              <p:cNvGrpSpPr>
                <a:grpSpLocks/>
              </p:cNvGrpSpPr>
              <p:nvPr/>
            </p:nvGrpSpPr>
            <p:grpSpPr bwMode="auto">
              <a:xfrm>
                <a:off x="2957" y="1839"/>
                <a:ext cx="406" cy="587"/>
                <a:chOff x="912" y="717"/>
                <a:chExt cx="288" cy="801"/>
              </a:xfrm>
            </p:grpSpPr>
            <p:sp>
              <p:nvSpPr>
                <p:cNvPr id="405" name="Oval 11"/>
                <p:cNvSpPr>
                  <a:spLocks noChangeArrowheads="1"/>
                </p:cNvSpPr>
                <p:nvPr/>
              </p:nvSpPr>
              <p:spPr bwMode="auto">
                <a:xfrm>
                  <a:off x="912" y="717"/>
                  <a:ext cx="288" cy="387"/>
                </a:xfrm>
                <a:prstGeom prst="ellipse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06" name="Freeform 12"/>
                <p:cNvSpPr>
                  <a:spLocks/>
                </p:cNvSpPr>
                <p:nvPr/>
              </p:nvSpPr>
              <p:spPr bwMode="auto">
                <a:xfrm>
                  <a:off x="955" y="1089"/>
                  <a:ext cx="47" cy="426"/>
                </a:xfrm>
                <a:custGeom>
                  <a:avLst/>
                  <a:gdLst>
                    <a:gd name="T0" fmla="*/ 22 w 47"/>
                    <a:gd name="T1" fmla="*/ 0 h 426"/>
                    <a:gd name="T2" fmla="*/ 34 w 47"/>
                    <a:gd name="T3" fmla="*/ 213 h 426"/>
                    <a:gd name="T4" fmla="*/ 47 w 47"/>
                    <a:gd name="T5" fmla="*/ 426 h 426"/>
                    <a:gd name="T6" fmla="*/ 0 60000 65536"/>
                    <a:gd name="T7" fmla="*/ 0 60000 65536"/>
                    <a:gd name="T8" fmla="*/ 0 60000 65536"/>
                    <a:gd name="T9" fmla="*/ 0 w 47"/>
                    <a:gd name="T10" fmla="*/ 0 h 426"/>
                    <a:gd name="T11" fmla="*/ 47 w 47"/>
                    <a:gd name="T12" fmla="*/ 426 h 4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7" h="426">
                      <a:moveTo>
                        <a:pt x="22" y="0"/>
                      </a:moveTo>
                      <a:cubicBezTo>
                        <a:pt x="11" y="103"/>
                        <a:pt x="6" y="127"/>
                        <a:pt x="34" y="213"/>
                      </a:cubicBezTo>
                      <a:cubicBezTo>
                        <a:pt x="30" y="259"/>
                        <a:pt x="0" y="382"/>
                        <a:pt x="47" y="426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" name="Freeform 13"/>
                <p:cNvSpPr>
                  <a:spLocks/>
                </p:cNvSpPr>
                <p:nvPr/>
              </p:nvSpPr>
              <p:spPr bwMode="auto">
                <a:xfrm>
                  <a:off x="1104" y="1104"/>
                  <a:ext cx="81" cy="414"/>
                </a:xfrm>
                <a:custGeom>
                  <a:avLst/>
                  <a:gdLst>
                    <a:gd name="T0" fmla="*/ 0 w 81"/>
                    <a:gd name="T1" fmla="*/ 0 h 414"/>
                    <a:gd name="T2" fmla="*/ 50 w 81"/>
                    <a:gd name="T3" fmla="*/ 351 h 414"/>
                    <a:gd name="T4" fmla="*/ 76 w 81"/>
                    <a:gd name="T5" fmla="*/ 376 h 414"/>
                    <a:gd name="T6" fmla="*/ 76 w 81"/>
                    <a:gd name="T7" fmla="*/ 414 h 4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1"/>
                    <a:gd name="T13" fmla="*/ 0 h 414"/>
                    <a:gd name="T14" fmla="*/ 81 w 81"/>
                    <a:gd name="T15" fmla="*/ 414 h 4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1" h="414">
                      <a:moveTo>
                        <a:pt x="0" y="0"/>
                      </a:moveTo>
                      <a:cubicBezTo>
                        <a:pt x="16" y="121"/>
                        <a:pt x="35" y="226"/>
                        <a:pt x="50" y="351"/>
                      </a:cubicBezTo>
                      <a:cubicBezTo>
                        <a:pt x="51" y="363"/>
                        <a:pt x="71" y="365"/>
                        <a:pt x="76" y="376"/>
                      </a:cubicBezTo>
                      <a:cubicBezTo>
                        <a:pt x="81" y="388"/>
                        <a:pt x="76" y="401"/>
                        <a:pt x="76" y="414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3" name="Group 14"/>
              <p:cNvGrpSpPr>
                <a:grpSpLocks/>
              </p:cNvGrpSpPr>
              <p:nvPr/>
            </p:nvGrpSpPr>
            <p:grpSpPr bwMode="auto">
              <a:xfrm rot="10800000">
                <a:off x="-18" y="2372"/>
                <a:ext cx="406" cy="574"/>
                <a:chOff x="912" y="730"/>
                <a:chExt cx="288" cy="788"/>
              </a:xfrm>
            </p:grpSpPr>
            <p:sp>
              <p:nvSpPr>
                <p:cNvPr id="402" name="Oval 15"/>
                <p:cNvSpPr>
                  <a:spLocks noChangeArrowheads="1"/>
                </p:cNvSpPr>
                <p:nvPr/>
              </p:nvSpPr>
              <p:spPr bwMode="auto">
                <a:xfrm>
                  <a:off x="912" y="730"/>
                  <a:ext cx="288" cy="375"/>
                </a:xfrm>
                <a:prstGeom prst="ellipse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03" name="Freeform 16"/>
                <p:cNvSpPr>
                  <a:spLocks/>
                </p:cNvSpPr>
                <p:nvPr/>
              </p:nvSpPr>
              <p:spPr bwMode="auto">
                <a:xfrm>
                  <a:off x="955" y="1089"/>
                  <a:ext cx="47" cy="426"/>
                </a:xfrm>
                <a:custGeom>
                  <a:avLst/>
                  <a:gdLst>
                    <a:gd name="T0" fmla="*/ 22 w 47"/>
                    <a:gd name="T1" fmla="*/ 0 h 426"/>
                    <a:gd name="T2" fmla="*/ 34 w 47"/>
                    <a:gd name="T3" fmla="*/ 213 h 426"/>
                    <a:gd name="T4" fmla="*/ 47 w 47"/>
                    <a:gd name="T5" fmla="*/ 426 h 426"/>
                    <a:gd name="T6" fmla="*/ 0 60000 65536"/>
                    <a:gd name="T7" fmla="*/ 0 60000 65536"/>
                    <a:gd name="T8" fmla="*/ 0 60000 65536"/>
                    <a:gd name="T9" fmla="*/ 0 w 47"/>
                    <a:gd name="T10" fmla="*/ 0 h 426"/>
                    <a:gd name="T11" fmla="*/ 47 w 47"/>
                    <a:gd name="T12" fmla="*/ 426 h 4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7" h="426">
                      <a:moveTo>
                        <a:pt x="22" y="0"/>
                      </a:moveTo>
                      <a:cubicBezTo>
                        <a:pt x="11" y="103"/>
                        <a:pt x="6" y="127"/>
                        <a:pt x="34" y="213"/>
                      </a:cubicBezTo>
                      <a:cubicBezTo>
                        <a:pt x="30" y="259"/>
                        <a:pt x="0" y="382"/>
                        <a:pt x="47" y="426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4" name="Freeform 17"/>
                <p:cNvSpPr>
                  <a:spLocks/>
                </p:cNvSpPr>
                <p:nvPr/>
              </p:nvSpPr>
              <p:spPr bwMode="auto">
                <a:xfrm>
                  <a:off x="1104" y="1104"/>
                  <a:ext cx="81" cy="414"/>
                </a:xfrm>
                <a:custGeom>
                  <a:avLst/>
                  <a:gdLst>
                    <a:gd name="T0" fmla="*/ 0 w 81"/>
                    <a:gd name="T1" fmla="*/ 0 h 414"/>
                    <a:gd name="T2" fmla="*/ 50 w 81"/>
                    <a:gd name="T3" fmla="*/ 351 h 414"/>
                    <a:gd name="T4" fmla="*/ 76 w 81"/>
                    <a:gd name="T5" fmla="*/ 376 h 414"/>
                    <a:gd name="T6" fmla="*/ 76 w 81"/>
                    <a:gd name="T7" fmla="*/ 414 h 4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1"/>
                    <a:gd name="T13" fmla="*/ 0 h 414"/>
                    <a:gd name="T14" fmla="*/ 81 w 81"/>
                    <a:gd name="T15" fmla="*/ 414 h 4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1" h="414">
                      <a:moveTo>
                        <a:pt x="0" y="0"/>
                      </a:moveTo>
                      <a:cubicBezTo>
                        <a:pt x="16" y="121"/>
                        <a:pt x="35" y="226"/>
                        <a:pt x="50" y="351"/>
                      </a:cubicBezTo>
                      <a:cubicBezTo>
                        <a:pt x="51" y="363"/>
                        <a:pt x="71" y="365"/>
                        <a:pt x="76" y="376"/>
                      </a:cubicBezTo>
                      <a:cubicBezTo>
                        <a:pt x="81" y="388"/>
                        <a:pt x="76" y="401"/>
                        <a:pt x="76" y="414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4" name="Group 18"/>
              <p:cNvGrpSpPr>
                <a:grpSpLocks/>
              </p:cNvGrpSpPr>
              <p:nvPr/>
            </p:nvGrpSpPr>
            <p:grpSpPr bwMode="auto">
              <a:xfrm>
                <a:off x="2552" y="1839"/>
                <a:ext cx="405" cy="587"/>
                <a:chOff x="912" y="717"/>
                <a:chExt cx="288" cy="801"/>
              </a:xfrm>
            </p:grpSpPr>
            <p:sp>
              <p:nvSpPr>
                <p:cNvPr id="399" name="Oval 19"/>
                <p:cNvSpPr>
                  <a:spLocks noChangeArrowheads="1"/>
                </p:cNvSpPr>
                <p:nvPr/>
              </p:nvSpPr>
              <p:spPr bwMode="auto">
                <a:xfrm>
                  <a:off x="912" y="717"/>
                  <a:ext cx="288" cy="387"/>
                </a:xfrm>
                <a:prstGeom prst="ellipse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00" name="Freeform 20"/>
                <p:cNvSpPr>
                  <a:spLocks/>
                </p:cNvSpPr>
                <p:nvPr/>
              </p:nvSpPr>
              <p:spPr bwMode="auto">
                <a:xfrm>
                  <a:off x="955" y="1089"/>
                  <a:ext cx="47" cy="426"/>
                </a:xfrm>
                <a:custGeom>
                  <a:avLst/>
                  <a:gdLst>
                    <a:gd name="T0" fmla="*/ 22 w 47"/>
                    <a:gd name="T1" fmla="*/ 0 h 426"/>
                    <a:gd name="T2" fmla="*/ 34 w 47"/>
                    <a:gd name="T3" fmla="*/ 213 h 426"/>
                    <a:gd name="T4" fmla="*/ 47 w 47"/>
                    <a:gd name="T5" fmla="*/ 426 h 426"/>
                    <a:gd name="T6" fmla="*/ 0 60000 65536"/>
                    <a:gd name="T7" fmla="*/ 0 60000 65536"/>
                    <a:gd name="T8" fmla="*/ 0 60000 65536"/>
                    <a:gd name="T9" fmla="*/ 0 w 47"/>
                    <a:gd name="T10" fmla="*/ 0 h 426"/>
                    <a:gd name="T11" fmla="*/ 47 w 47"/>
                    <a:gd name="T12" fmla="*/ 426 h 4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7" h="426">
                      <a:moveTo>
                        <a:pt x="22" y="0"/>
                      </a:moveTo>
                      <a:cubicBezTo>
                        <a:pt x="11" y="103"/>
                        <a:pt x="6" y="127"/>
                        <a:pt x="34" y="213"/>
                      </a:cubicBezTo>
                      <a:cubicBezTo>
                        <a:pt x="30" y="259"/>
                        <a:pt x="0" y="382"/>
                        <a:pt x="47" y="426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1" name="Freeform 21"/>
                <p:cNvSpPr>
                  <a:spLocks/>
                </p:cNvSpPr>
                <p:nvPr/>
              </p:nvSpPr>
              <p:spPr bwMode="auto">
                <a:xfrm>
                  <a:off x="1104" y="1104"/>
                  <a:ext cx="81" cy="414"/>
                </a:xfrm>
                <a:custGeom>
                  <a:avLst/>
                  <a:gdLst>
                    <a:gd name="T0" fmla="*/ 0 w 81"/>
                    <a:gd name="T1" fmla="*/ 0 h 414"/>
                    <a:gd name="T2" fmla="*/ 50 w 81"/>
                    <a:gd name="T3" fmla="*/ 351 h 414"/>
                    <a:gd name="T4" fmla="*/ 76 w 81"/>
                    <a:gd name="T5" fmla="*/ 376 h 414"/>
                    <a:gd name="T6" fmla="*/ 76 w 81"/>
                    <a:gd name="T7" fmla="*/ 414 h 4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1"/>
                    <a:gd name="T13" fmla="*/ 0 h 414"/>
                    <a:gd name="T14" fmla="*/ 81 w 81"/>
                    <a:gd name="T15" fmla="*/ 414 h 4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1" h="414">
                      <a:moveTo>
                        <a:pt x="0" y="0"/>
                      </a:moveTo>
                      <a:cubicBezTo>
                        <a:pt x="16" y="121"/>
                        <a:pt x="35" y="226"/>
                        <a:pt x="50" y="351"/>
                      </a:cubicBezTo>
                      <a:cubicBezTo>
                        <a:pt x="51" y="363"/>
                        <a:pt x="71" y="365"/>
                        <a:pt x="76" y="376"/>
                      </a:cubicBezTo>
                      <a:cubicBezTo>
                        <a:pt x="81" y="388"/>
                        <a:pt x="76" y="401"/>
                        <a:pt x="76" y="414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5" name="Group 22"/>
              <p:cNvGrpSpPr>
                <a:grpSpLocks/>
              </p:cNvGrpSpPr>
              <p:nvPr/>
            </p:nvGrpSpPr>
            <p:grpSpPr bwMode="auto">
              <a:xfrm>
                <a:off x="2146" y="1946"/>
                <a:ext cx="406" cy="479"/>
                <a:chOff x="912" y="864"/>
                <a:chExt cx="288" cy="654"/>
              </a:xfrm>
            </p:grpSpPr>
            <p:sp>
              <p:nvSpPr>
                <p:cNvPr id="396" name="Oval 23"/>
                <p:cNvSpPr>
                  <a:spLocks noChangeArrowheads="1"/>
                </p:cNvSpPr>
                <p:nvPr/>
              </p:nvSpPr>
              <p:spPr bwMode="auto">
                <a:xfrm>
                  <a:off x="912" y="864"/>
                  <a:ext cx="288" cy="240"/>
                </a:xfrm>
                <a:prstGeom prst="ellipse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97" name="Freeform 24"/>
                <p:cNvSpPr>
                  <a:spLocks/>
                </p:cNvSpPr>
                <p:nvPr/>
              </p:nvSpPr>
              <p:spPr bwMode="auto">
                <a:xfrm>
                  <a:off x="955" y="1089"/>
                  <a:ext cx="47" cy="426"/>
                </a:xfrm>
                <a:custGeom>
                  <a:avLst/>
                  <a:gdLst>
                    <a:gd name="T0" fmla="*/ 22 w 47"/>
                    <a:gd name="T1" fmla="*/ 0 h 426"/>
                    <a:gd name="T2" fmla="*/ 34 w 47"/>
                    <a:gd name="T3" fmla="*/ 213 h 426"/>
                    <a:gd name="T4" fmla="*/ 47 w 47"/>
                    <a:gd name="T5" fmla="*/ 426 h 426"/>
                    <a:gd name="T6" fmla="*/ 0 60000 65536"/>
                    <a:gd name="T7" fmla="*/ 0 60000 65536"/>
                    <a:gd name="T8" fmla="*/ 0 60000 65536"/>
                    <a:gd name="T9" fmla="*/ 0 w 47"/>
                    <a:gd name="T10" fmla="*/ 0 h 426"/>
                    <a:gd name="T11" fmla="*/ 47 w 47"/>
                    <a:gd name="T12" fmla="*/ 426 h 4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7" h="426">
                      <a:moveTo>
                        <a:pt x="22" y="0"/>
                      </a:moveTo>
                      <a:cubicBezTo>
                        <a:pt x="11" y="103"/>
                        <a:pt x="6" y="127"/>
                        <a:pt x="34" y="213"/>
                      </a:cubicBezTo>
                      <a:cubicBezTo>
                        <a:pt x="30" y="259"/>
                        <a:pt x="0" y="382"/>
                        <a:pt x="47" y="426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8" name="Freeform 25"/>
                <p:cNvSpPr>
                  <a:spLocks/>
                </p:cNvSpPr>
                <p:nvPr/>
              </p:nvSpPr>
              <p:spPr bwMode="auto">
                <a:xfrm>
                  <a:off x="1104" y="1104"/>
                  <a:ext cx="81" cy="414"/>
                </a:xfrm>
                <a:custGeom>
                  <a:avLst/>
                  <a:gdLst>
                    <a:gd name="T0" fmla="*/ 0 w 81"/>
                    <a:gd name="T1" fmla="*/ 0 h 414"/>
                    <a:gd name="T2" fmla="*/ 50 w 81"/>
                    <a:gd name="T3" fmla="*/ 351 h 414"/>
                    <a:gd name="T4" fmla="*/ 76 w 81"/>
                    <a:gd name="T5" fmla="*/ 376 h 414"/>
                    <a:gd name="T6" fmla="*/ 76 w 81"/>
                    <a:gd name="T7" fmla="*/ 414 h 4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1"/>
                    <a:gd name="T13" fmla="*/ 0 h 414"/>
                    <a:gd name="T14" fmla="*/ 81 w 81"/>
                    <a:gd name="T15" fmla="*/ 414 h 4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1" h="414">
                      <a:moveTo>
                        <a:pt x="0" y="0"/>
                      </a:moveTo>
                      <a:cubicBezTo>
                        <a:pt x="16" y="121"/>
                        <a:pt x="35" y="226"/>
                        <a:pt x="50" y="351"/>
                      </a:cubicBezTo>
                      <a:cubicBezTo>
                        <a:pt x="51" y="363"/>
                        <a:pt x="71" y="365"/>
                        <a:pt x="76" y="376"/>
                      </a:cubicBezTo>
                      <a:cubicBezTo>
                        <a:pt x="81" y="388"/>
                        <a:pt x="76" y="401"/>
                        <a:pt x="76" y="414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6" name="Group 26"/>
              <p:cNvGrpSpPr>
                <a:grpSpLocks/>
              </p:cNvGrpSpPr>
              <p:nvPr/>
            </p:nvGrpSpPr>
            <p:grpSpPr bwMode="auto">
              <a:xfrm>
                <a:off x="5053" y="1839"/>
                <a:ext cx="406" cy="587"/>
                <a:chOff x="912" y="717"/>
                <a:chExt cx="288" cy="801"/>
              </a:xfrm>
            </p:grpSpPr>
            <p:sp>
              <p:nvSpPr>
                <p:cNvPr id="393" name="Oval 27"/>
                <p:cNvSpPr>
                  <a:spLocks noChangeArrowheads="1"/>
                </p:cNvSpPr>
                <p:nvPr/>
              </p:nvSpPr>
              <p:spPr bwMode="auto">
                <a:xfrm>
                  <a:off x="912" y="717"/>
                  <a:ext cx="288" cy="387"/>
                </a:xfrm>
                <a:prstGeom prst="ellipse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94" name="Freeform 28"/>
                <p:cNvSpPr>
                  <a:spLocks/>
                </p:cNvSpPr>
                <p:nvPr/>
              </p:nvSpPr>
              <p:spPr bwMode="auto">
                <a:xfrm>
                  <a:off x="955" y="1089"/>
                  <a:ext cx="47" cy="426"/>
                </a:xfrm>
                <a:custGeom>
                  <a:avLst/>
                  <a:gdLst>
                    <a:gd name="T0" fmla="*/ 22 w 47"/>
                    <a:gd name="T1" fmla="*/ 0 h 426"/>
                    <a:gd name="T2" fmla="*/ 34 w 47"/>
                    <a:gd name="T3" fmla="*/ 213 h 426"/>
                    <a:gd name="T4" fmla="*/ 47 w 47"/>
                    <a:gd name="T5" fmla="*/ 426 h 426"/>
                    <a:gd name="T6" fmla="*/ 0 60000 65536"/>
                    <a:gd name="T7" fmla="*/ 0 60000 65536"/>
                    <a:gd name="T8" fmla="*/ 0 60000 65536"/>
                    <a:gd name="T9" fmla="*/ 0 w 47"/>
                    <a:gd name="T10" fmla="*/ 0 h 426"/>
                    <a:gd name="T11" fmla="*/ 47 w 47"/>
                    <a:gd name="T12" fmla="*/ 426 h 4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7" h="426">
                      <a:moveTo>
                        <a:pt x="22" y="0"/>
                      </a:moveTo>
                      <a:cubicBezTo>
                        <a:pt x="11" y="103"/>
                        <a:pt x="6" y="127"/>
                        <a:pt x="34" y="213"/>
                      </a:cubicBezTo>
                      <a:cubicBezTo>
                        <a:pt x="30" y="259"/>
                        <a:pt x="0" y="382"/>
                        <a:pt x="47" y="426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5" name="Freeform 29"/>
                <p:cNvSpPr>
                  <a:spLocks/>
                </p:cNvSpPr>
                <p:nvPr/>
              </p:nvSpPr>
              <p:spPr bwMode="auto">
                <a:xfrm>
                  <a:off x="1104" y="1104"/>
                  <a:ext cx="81" cy="414"/>
                </a:xfrm>
                <a:custGeom>
                  <a:avLst/>
                  <a:gdLst>
                    <a:gd name="T0" fmla="*/ 0 w 81"/>
                    <a:gd name="T1" fmla="*/ 0 h 414"/>
                    <a:gd name="T2" fmla="*/ 50 w 81"/>
                    <a:gd name="T3" fmla="*/ 351 h 414"/>
                    <a:gd name="T4" fmla="*/ 76 w 81"/>
                    <a:gd name="T5" fmla="*/ 376 h 414"/>
                    <a:gd name="T6" fmla="*/ 76 w 81"/>
                    <a:gd name="T7" fmla="*/ 414 h 4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1"/>
                    <a:gd name="T13" fmla="*/ 0 h 414"/>
                    <a:gd name="T14" fmla="*/ 81 w 81"/>
                    <a:gd name="T15" fmla="*/ 414 h 4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1" h="414">
                      <a:moveTo>
                        <a:pt x="0" y="0"/>
                      </a:moveTo>
                      <a:cubicBezTo>
                        <a:pt x="16" y="121"/>
                        <a:pt x="35" y="226"/>
                        <a:pt x="50" y="351"/>
                      </a:cubicBezTo>
                      <a:cubicBezTo>
                        <a:pt x="51" y="363"/>
                        <a:pt x="71" y="365"/>
                        <a:pt x="76" y="376"/>
                      </a:cubicBezTo>
                      <a:cubicBezTo>
                        <a:pt x="81" y="388"/>
                        <a:pt x="76" y="401"/>
                        <a:pt x="76" y="414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7" name="Group 30"/>
              <p:cNvGrpSpPr>
                <a:grpSpLocks/>
              </p:cNvGrpSpPr>
              <p:nvPr/>
            </p:nvGrpSpPr>
            <p:grpSpPr bwMode="auto">
              <a:xfrm>
                <a:off x="4242" y="1839"/>
                <a:ext cx="406" cy="587"/>
                <a:chOff x="912" y="717"/>
                <a:chExt cx="288" cy="801"/>
              </a:xfrm>
            </p:grpSpPr>
            <p:sp>
              <p:nvSpPr>
                <p:cNvPr id="390" name="Oval 31"/>
                <p:cNvSpPr>
                  <a:spLocks noChangeArrowheads="1"/>
                </p:cNvSpPr>
                <p:nvPr/>
              </p:nvSpPr>
              <p:spPr bwMode="auto">
                <a:xfrm>
                  <a:off x="912" y="717"/>
                  <a:ext cx="288" cy="387"/>
                </a:xfrm>
                <a:prstGeom prst="ellipse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91" name="Freeform 32"/>
                <p:cNvSpPr>
                  <a:spLocks/>
                </p:cNvSpPr>
                <p:nvPr/>
              </p:nvSpPr>
              <p:spPr bwMode="auto">
                <a:xfrm>
                  <a:off x="955" y="1089"/>
                  <a:ext cx="47" cy="426"/>
                </a:xfrm>
                <a:custGeom>
                  <a:avLst/>
                  <a:gdLst>
                    <a:gd name="T0" fmla="*/ 22 w 47"/>
                    <a:gd name="T1" fmla="*/ 0 h 426"/>
                    <a:gd name="T2" fmla="*/ 34 w 47"/>
                    <a:gd name="T3" fmla="*/ 213 h 426"/>
                    <a:gd name="T4" fmla="*/ 47 w 47"/>
                    <a:gd name="T5" fmla="*/ 426 h 426"/>
                    <a:gd name="T6" fmla="*/ 0 60000 65536"/>
                    <a:gd name="T7" fmla="*/ 0 60000 65536"/>
                    <a:gd name="T8" fmla="*/ 0 60000 65536"/>
                    <a:gd name="T9" fmla="*/ 0 w 47"/>
                    <a:gd name="T10" fmla="*/ 0 h 426"/>
                    <a:gd name="T11" fmla="*/ 47 w 47"/>
                    <a:gd name="T12" fmla="*/ 426 h 4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7" h="426">
                      <a:moveTo>
                        <a:pt x="22" y="0"/>
                      </a:moveTo>
                      <a:cubicBezTo>
                        <a:pt x="11" y="103"/>
                        <a:pt x="6" y="127"/>
                        <a:pt x="34" y="213"/>
                      </a:cubicBezTo>
                      <a:cubicBezTo>
                        <a:pt x="30" y="259"/>
                        <a:pt x="0" y="382"/>
                        <a:pt x="47" y="426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" name="Freeform 33"/>
                <p:cNvSpPr>
                  <a:spLocks/>
                </p:cNvSpPr>
                <p:nvPr/>
              </p:nvSpPr>
              <p:spPr bwMode="auto">
                <a:xfrm>
                  <a:off x="1104" y="1104"/>
                  <a:ext cx="81" cy="414"/>
                </a:xfrm>
                <a:custGeom>
                  <a:avLst/>
                  <a:gdLst>
                    <a:gd name="T0" fmla="*/ 0 w 81"/>
                    <a:gd name="T1" fmla="*/ 0 h 414"/>
                    <a:gd name="T2" fmla="*/ 50 w 81"/>
                    <a:gd name="T3" fmla="*/ 351 h 414"/>
                    <a:gd name="T4" fmla="*/ 76 w 81"/>
                    <a:gd name="T5" fmla="*/ 376 h 414"/>
                    <a:gd name="T6" fmla="*/ 76 w 81"/>
                    <a:gd name="T7" fmla="*/ 414 h 4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1"/>
                    <a:gd name="T13" fmla="*/ 0 h 414"/>
                    <a:gd name="T14" fmla="*/ 81 w 81"/>
                    <a:gd name="T15" fmla="*/ 414 h 4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1" h="414">
                      <a:moveTo>
                        <a:pt x="0" y="0"/>
                      </a:moveTo>
                      <a:cubicBezTo>
                        <a:pt x="16" y="121"/>
                        <a:pt x="35" y="226"/>
                        <a:pt x="50" y="351"/>
                      </a:cubicBezTo>
                      <a:cubicBezTo>
                        <a:pt x="51" y="363"/>
                        <a:pt x="71" y="365"/>
                        <a:pt x="76" y="376"/>
                      </a:cubicBezTo>
                      <a:cubicBezTo>
                        <a:pt x="81" y="388"/>
                        <a:pt x="76" y="401"/>
                        <a:pt x="76" y="414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8" name="Group 34"/>
              <p:cNvGrpSpPr>
                <a:grpSpLocks/>
              </p:cNvGrpSpPr>
              <p:nvPr/>
            </p:nvGrpSpPr>
            <p:grpSpPr bwMode="auto">
              <a:xfrm>
                <a:off x="4648" y="1839"/>
                <a:ext cx="405" cy="587"/>
                <a:chOff x="912" y="717"/>
                <a:chExt cx="288" cy="801"/>
              </a:xfrm>
            </p:grpSpPr>
            <p:sp>
              <p:nvSpPr>
                <p:cNvPr id="387" name="Oval 35"/>
                <p:cNvSpPr>
                  <a:spLocks noChangeArrowheads="1"/>
                </p:cNvSpPr>
                <p:nvPr/>
              </p:nvSpPr>
              <p:spPr bwMode="auto">
                <a:xfrm>
                  <a:off x="912" y="717"/>
                  <a:ext cx="288" cy="387"/>
                </a:xfrm>
                <a:prstGeom prst="ellipse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88" name="Freeform 36"/>
                <p:cNvSpPr>
                  <a:spLocks/>
                </p:cNvSpPr>
                <p:nvPr/>
              </p:nvSpPr>
              <p:spPr bwMode="auto">
                <a:xfrm>
                  <a:off x="955" y="1089"/>
                  <a:ext cx="47" cy="426"/>
                </a:xfrm>
                <a:custGeom>
                  <a:avLst/>
                  <a:gdLst>
                    <a:gd name="T0" fmla="*/ 22 w 47"/>
                    <a:gd name="T1" fmla="*/ 0 h 426"/>
                    <a:gd name="T2" fmla="*/ 34 w 47"/>
                    <a:gd name="T3" fmla="*/ 213 h 426"/>
                    <a:gd name="T4" fmla="*/ 47 w 47"/>
                    <a:gd name="T5" fmla="*/ 426 h 426"/>
                    <a:gd name="T6" fmla="*/ 0 60000 65536"/>
                    <a:gd name="T7" fmla="*/ 0 60000 65536"/>
                    <a:gd name="T8" fmla="*/ 0 60000 65536"/>
                    <a:gd name="T9" fmla="*/ 0 w 47"/>
                    <a:gd name="T10" fmla="*/ 0 h 426"/>
                    <a:gd name="T11" fmla="*/ 47 w 47"/>
                    <a:gd name="T12" fmla="*/ 426 h 4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7" h="426">
                      <a:moveTo>
                        <a:pt x="22" y="0"/>
                      </a:moveTo>
                      <a:cubicBezTo>
                        <a:pt x="11" y="103"/>
                        <a:pt x="6" y="127"/>
                        <a:pt x="34" y="213"/>
                      </a:cubicBezTo>
                      <a:cubicBezTo>
                        <a:pt x="30" y="259"/>
                        <a:pt x="0" y="382"/>
                        <a:pt x="47" y="426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" name="Freeform 37"/>
                <p:cNvSpPr>
                  <a:spLocks/>
                </p:cNvSpPr>
                <p:nvPr/>
              </p:nvSpPr>
              <p:spPr bwMode="auto">
                <a:xfrm>
                  <a:off x="1104" y="1104"/>
                  <a:ext cx="81" cy="414"/>
                </a:xfrm>
                <a:custGeom>
                  <a:avLst/>
                  <a:gdLst>
                    <a:gd name="T0" fmla="*/ 0 w 81"/>
                    <a:gd name="T1" fmla="*/ 0 h 414"/>
                    <a:gd name="T2" fmla="*/ 50 w 81"/>
                    <a:gd name="T3" fmla="*/ 351 h 414"/>
                    <a:gd name="T4" fmla="*/ 76 w 81"/>
                    <a:gd name="T5" fmla="*/ 376 h 414"/>
                    <a:gd name="T6" fmla="*/ 76 w 81"/>
                    <a:gd name="T7" fmla="*/ 414 h 4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1"/>
                    <a:gd name="T13" fmla="*/ 0 h 414"/>
                    <a:gd name="T14" fmla="*/ 81 w 81"/>
                    <a:gd name="T15" fmla="*/ 414 h 4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1" h="414">
                      <a:moveTo>
                        <a:pt x="0" y="0"/>
                      </a:moveTo>
                      <a:cubicBezTo>
                        <a:pt x="16" y="121"/>
                        <a:pt x="35" y="226"/>
                        <a:pt x="50" y="351"/>
                      </a:cubicBezTo>
                      <a:cubicBezTo>
                        <a:pt x="51" y="363"/>
                        <a:pt x="71" y="365"/>
                        <a:pt x="76" y="376"/>
                      </a:cubicBezTo>
                      <a:cubicBezTo>
                        <a:pt x="81" y="388"/>
                        <a:pt x="76" y="401"/>
                        <a:pt x="76" y="414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9" name="Group 38"/>
              <p:cNvGrpSpPr>
                <a:grpSpLocks/>
              </p:cNvGrpSpPr>
              <p:nvPr/>
            </p:nvGrpSpPr>
            <p:grpSpPr bwMode="auto">
              <a:xfrm>
                <a:off x="523" y="1839"/>
                <a:ext cx="406" cy="587"/>
                <a:chOff x="912" y="717"/>
                <a:chExt cx="288" cy="801"/>
              </a:xfrm>
            </p:grpSpPr>
            <p:sp>
              <p:nvSpPr>
                <p:cNvPr id="384" name="Oval 39"/>
                <p:cNvSpPr>
                  <a:spLocks noChangeArrowheads="1"/>
                </p:cNvSpPr>
                <p:nvPr/>
              </p:nvSpPr>
              <p:spPr bwMode="auto">
                <a:xfrm>
                  <a:off x="912" y="717"/>
                  <a:ext cx="288" cy="387"/>
                </a:xfrm>
                <a:prstGeom prst="ellipse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85" name="Freeform 40"/>
                <p:cNvSpPr>
                  <a:spLocks/>
                </p:cNvSpPr>
                <p:nvPr/>
              </p:nvSpPr>
              <p:spPr bwMode="auto">
                <a:xfrm>
                  <a:off x="955" y="1089"/>
                  <a:ext cx="47" cy="426"/>
                </a:xfrm>
                <a:custGeom>
                  <a:avLst/>
                  <a:gdLst>
                    <a:gd name="T0" fmla="*/ 22 w 47"/>
                    <a:gd name="T1" fmla="*/ 0 h 426"/>
                    <a:gd name="T2" fmla="*/ 34 w 47"/>
                    <a:gd name="T3" fmla="*/ 213 h 426"/>
                    <a:gd name="T4" fmla="*/ 47 w 47"/>
                    <a:gd name="T5" fmla="*/ 426 h 426"/>
                    <a:gd name="T6" fmla="*/ 0 60000 65536"/>
                    <a:gd name="T7" fmla="*/ 0 60000 65536"/>
                    <a:gd name="T8" fmla="*/ 0 60000 65536"/>
                    <a:gd name="T9" fmla="*/ 0 w 47"/>
                    <a:gd name="T10" fmla="*/ 0 h 426"/>
                    <a:gd name="T11" fmla="*/ 47 w 47"/>
                    <a:gd name="T12" fmla="*/ 426 h 4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7" h="426">
                      <a:moveTo>
                        <a:pt x="22" y="0"/>
                      </a:moveTo>
                      <a:cubicBezTo>
                        <a:pt x="11" y="103"/>
                        <a:pt x="6" y="127"/>
                        <a:pt x="34" y="213"/>
                      </a:cubicBezTo>
                      <a:cubicBezTo>
                        <a:pt x="30" y="259"/>
                        <a:pt x="0" y="382"/>
                        <a:pt x="47" y="426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" name="Freeform 41"/>
                <p:cNvSpPr>
                  <a:spLocks/>
                </p:cNvSpPr>
                <p:nvPr/>
              </p:nvSpPr>
              <p:spPr bwMode="auto">
                <a:xfrm>
                  <a:off x="1104" y="1104"/>
                  <a:ext cx="81" cy="414"/>
                </a:xfrm>
                <a:custGeom>
                  <a:avLst/>
                  <a:gdLst>
                    <a:gd name="T0" fmla="*/ 0 w 81"/>
                    <a:gd name="T1" fmla="*/ 0 h 414"/>
                    <a:gd name="T2" fmla="*/ 50 w 81"/>
                    <a:gd name="T3" fmla="*/ 351 h 414"/>
                    <a:gd name="T4" fmla="*/ 76 w 81"/>
                    <a:gd name="T5" fmla="*/ 376 h 414"/>
                    <a:gd name="T6" fmla="*/ 76 w 81"/>
                    <a:gd name="T7" fmla="*/ 414 h 4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1"/>
                    <a:gd name="T13" fmla="*/ 0 h 414"/>
                    <a:gd name="T14" fmla="*/ 81 w 81"/>
                    <a:gd name="T15" fmla="*/ 414 h 4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1" h="414">
                      <a:moveTo>
                        <a:pt x="0" y="0"/>
                      </a:moveTo>
                      <a:cubicBezTo>
                        <a:pt x="16" y="121"/>
                        <a:pt x="35" y="226"/>
                        <a:pt x="50" y="351"/>
                      </a:cubicBezTo>
                      <a:cubicBezTo>
                        <a:pt x="51" y="363"/>
                        <a:pt x="71" y="365"/>
                        <a:pt x="76" y="376"/>
                      </a:cubicBezTo>
                      <a:cubicBezTo>
                        <a:pt x="81" y="388"/>
                        <a:pt x="76" y="401"/>
                        <a:pt x="76" y="414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0" name="Group 42"/>
              <p:cNvGrpSpPr>
                <a:grpSpLocks/>
              </p:cNvGrpSpPr>
              <p:nvPr/>
            </p:nvGrpSpPr>
            <p:grpSpPr bwMode="auto">
              <a:xfrm rot="10800000">
                <a:off x="388" y="2371"/>
                <a:ext cx="406" cy="575"/>
                <a:chOff x="912" y="729"/>
                <a:chExt cx="288" cy="789"/>
              </a:xfrm>
            </p:grpSpPr>
            <p:sp>
              <p:nvSpPr>
                <p:cNvPr id="381" name="Oval 43"/>
                <p:cNvSpPr>
                  <a:spLocks noChangeArrowheads="1"/>
                </p:cNvSpPr>
                <p:nvPr/>
              </p:nvSpPr>
              <p:spPr bwMode="auto">
                <a:xfrm>
                  <a:off x="912" y="729"/>
                  <a:ext cx="288" cy="375"/>
                </a:xfrm>
                <a:prstGeom prst="ellipse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82" name="Freeform 44"/>
                <p:cNvSpPr>
                  <a:spLocks/>
                </p:cNvSpPr>
                <p:nvPr/>
              </p:nvSpPr>
              <p:spPr bwMode="auto">
                <a:xfrm>
                  <a:off x="955" y="1089"/>
                  <a:ext cx="47" cy="426"/>
                </a:xfrm>
                <a:custGeom>
                  <a:avLst/>
                  <a:gdLst>
                    <a:gd name="T0" fmla="*/ 22 w 47"/>
                    <a:gd name="T1" fmla="*/ 0 h 426"/>
                    <a:gd name="T2" fmla="*/ 34 w 47"/>
                    <a:gd name="T3" fmla="*/ 213 h 426"/>
                    <a:gd name="T4" fmla="*/ 47 w 47"/>
                    <a:gd name="T5" fmla="*/ 426 h 426"/>
                    <a:gd name="T6" fmla="*/ 0 60000 65536"/>
                    <a:gd name="T7" fmla="*/ 0 60000 65536"/>
                    <a:gd name="T8" fmla="*/ 0 60000 65536"/>
                    <a:gd name="T9" fmla="*/ 0 w 47"/>
                    <a:gd name="T10" fmla="*/ 0 h 426"/>
                    <a:gd name="T11" fmla="*/ 47 w 47"/>
                    <a:gd name="T12" fmla="*/ 426 h 4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7" h="426">
                      <a:moveTo>
                        <a:pt x="22" y="0"/>
                      </a:moveTo>
                      <a:cubicBezTo>
                        <a:pt x="11" y="103"/>
                        <a:pt x="6" y="127"/>
                        <a:pt x="34" y="213"/>
                      </a:cubicBezTo>
                      <a:cubicBezTo>
                        <a:pt x="30" y="259"/>
                        <a:pt x="0" y="382"/>
                        <a:pt x="47" y="426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3" name="Freeform 45"/>
                <p:cNvSpPr>
                  <a:spLocks/>
                </p:cNvSpPr>
                <p:nvPr/>
              </p:nvSpPr>
              <p:spPr bwMode="auto">
                <a:xfrm>
                  <a:off x="1104" y="1104"/>
                  <a:ext cx="81" cy="414"/>
                </a:xfrm>
                <a:custGeom>
                  <a:avLst/>
                  <a:gdLst>
                    <a:gd name="T0" fmla="*/ 0 w 81"/>
                    <a:gd name="T1" fmla="*/ 0 h 414"/>
                    <a:gd name="T2" fmla="*/ 50 w 81"/>
                    <a:gd name="T3" fmla="*/ 351 h 414"/>
                    <a:gd name="T4" fmla="*/ 76 w 81"/>
                    <a:gd name="T5" fmla="*/ 376 h 414"/>
                    <a:gd name="T6" fmla="*/ 76 w 81"/>
                    <a:gd name="T7" fmla="*/ 414 h 4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1"/>
                    <a:gd name="T13" fmla="*/ 0 h 414"/>
                    <a:gd name="T14" fmla="*/ 81 w 81"/>
                    <a:gd name="T15" fmla="*/ 414 h 4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1" h="414">
                      <a:moveTo>
                        <a:pt x="0" y="0"/>
                      </a:moveTo>
                      <a:cubicBezTo>
                        <a:pt x="16" y="121"/>
                        <a:pt x="35" y="226"/>
                        <a:pt x="50" y="351"/>
                      </a:cubicBezTo>
                      <a:cubicBezTo>
                        <a:pt x="51" y="363"/>
                        <a:pt x="71" y="365"/>
                        <a:pt x="76" y="376"/>
                      </a:cubicBezTo>
                      <a:cubicBezTo>
                        <a:pt x="81" y="388"/>
                        <a:pt x="76" y="401"/>
                        <a:pt x="76" y="414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1" name="Group 46"/>
              <p:cNvGrpSpPr>
                <a:grpSpLocks/>
              </p:cNvGrpSpPr>
              <p:nvPr/>
            </p:nvGrpSpPr>
            <p:grpSpPr bwMode="auto">
              <a:xfrm rot="10800000">
                <a:off x="794" y="2370"/>
                <a:ext cx="405" cy="477"/>
                <a:chOff x="912" y="864"/>
                <a:chExt cx="288" cy="654"/>
              </a:xfrm>
            </p:grpSpPr>
            <p:sp>
              <p:nvSpPr>
                <p:cNvPr id="378" name="Oval 47"/>
                <p:cNvSpPr>
                  <a:spLocks noChangeArrowheads="1"/>
                </p:cNvSpPr>
                <p:nvPr/>
              </p:nvSpPr>
              <p:spPr bwMode="auto">
                <a:xfrm>
                  <a:off x="912" y="864"/>
                  <a:ext cx="288" cy="240"/>
                </a:xfrm>
                <a:prstGeom prst="ellipse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79" name="Freeform 48"/>
                <p:cNvSpPr>
                  <a:spLocks/>
                </p:cNvSpPr>
                <p:nvPr/>
              </p:nvSpPr>
              <p:spPr bwMode="auto">
                <a:xfrm>
                  <a:off x="955" y="1089"/>
                  <a:ext cx="47" cy="426"/>
                </a:xfrm>
                <a:custGeom>
                  <a:avLst/>
                  <a:gdLst>
                    <a:gd name="T0" fmla="*/ 22 w 47"/>
                    <a:gd name="T1" fmla="*/ 0 h 426"/>
                    <a:gd name="T2" fmla="*/ 34 w 47"/>
                    <a:gd name="T3" fmla="*/ 213 h 426"/>
                    <a:gd name="T4" fmla="*/ 47 w 47"/>
                    <a:gd name="T5" fmla="*/ 426 h 426"/>
                    <a:gd name="T6" fmla="*/ 0 60000 65536"/>
                    <a:gd name="T7" fmla="*/ 0 60000 65536"/>
                    <a:gd name="T8" fmla="*/ 0 60000 65536"/>
                    <a:gd name="T9" fmla="*/ 0 w 47"/>
                    <a:gd name="T10" fmla="*/ 0 h 426"/>
                    <a:gd name="T11" fmla="*/ 47 w 47"/>
                    <a:gd name="T12" fmla="*/ 426 h 4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7" h="426">
                      <a:moveTo>
                        <a:pt x="22" y="0"/>
                      </a:moveTo>
                      <a:cubicBezTo>
                        <a:pt x="11" y="103"/>
                        <a:pt x="6" y="127"/>
                        <a:pt x="34" y="213"/>
                      </a:cubicBezTo>
                      <a:cubicBezTo>
                        <a:pt x="30" y="259"/>
                        <a:pt x="0" y="382"/>
                        <a:pt x="47" y="426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" name="Freeform 49"/>
                <p:cNvSpPr>
                  <a:spLocks/>
                </p:cNvSpPr>
                <p:nvPr/>
              </p:nvSpPr>
              <p:spPr bwMode="auto">
                <a:xfrm>
                  <a:off x="1104" y="1104"/>
                  <a:ext cx="81" cy="414"/>
                </a:xfrm>
                <a:custGeom>
                  <a:avLst/>
                  <a:gdLst>
                    <a:gd name="T0" fmla="*/ 0 w 81"/>
                    <a:gd name="T1" fmla="*/ 0 h 414"/>
                    <a:gd name="T2" fmla="*/ 50 w 81"/>
                    <a:gd name="T3" fmla="*/ 351 h 414"/>
                    <a:gd name="T4" fmla="*/ 76 w 81"/>
                    <a:gd name="T5" fmla="*/ 376 h 414"/>
                    <a:gd name="T6" fmla="*/ 76 w 81"/>
                    <a:gd name="T7" fmla="*/ 414 h 4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1"/>
                    <a:gd name="T13" fmla="*/ 0 h 414"/>
                    <a:gd name="T14" fmla="*/ 81 w 81"/>
                    <a:gd name="T15" fmla="*/ 414 h 4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1" h="414">
                      <a:moveTo>
                        <a:pt x="0" y="0"/>
                      </a:moveTo>
                      <a:cubicBezTo>
                        <a:pt x="16" y="121"/>
                        <a:pt x="35" y="226"/>
                        <a:pt x="50" y="351"/>
                      </a:cubicBezTo>
                      <a:cubicBezTo>
                        <a:pt x="51" y="363"/>
                        <a:pt x="71" y="365"/>
                        <a:pt x="76" y="376"/>
                      </a:cubicBezTo>
                      <a:cubicBezTo>
                        <a:pt x="81" y="388"/>
                        <a:pt x="76" y="401"/>
                        <a:pt x="76" y="414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2" name="Group 50"/>
              <p:cNvGrpSpPr>
                <a:grpSpLocks/>
              </p:cNvGrpSpPr>
              <p:nvPr/>
            </p:nvGrpSpPr>
            <p:grpSpPr bwMode="auto">
              <a:xfrm rot="10800000">
                <a:off x="1199" y="2371"/>
                <a:ext cx="406" cy="575"/>
                <a:chOff x="912" y="729"/>
                <a:chExt cx="288" cy="789"/>
              </a:xfrm>
            </p:grpSpPr>
            <p:sp>
              <p:nvSpPr>
                <p:cNvPr id="375" name="Oval 51"/>
                <p:cNvSpPr>
                  <a:spLocks noChangeArrowheads="1"/>
                </p:cNvSpPr>
                <p:nvPr/>
              </p:nvSpPr>
              <p:spPr bwMode="auto">
                <a:xfrm>
                  <a:off x="912" y="729"/>
                  <a:ext cx="288" cy="375"/>
                </a:xfrm>
                <a:prstGeom prst="ellipse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76" name="Freeform 52"/>
                <p:cNvSpPr>
                  <a:spLocks/>
                </p:cNvSpPr>
                <p:nvPr/>
              </p:nvSpPr>
              <p:spPr bwMode="auto">
                <a:xfrm>
                  <a:off x="955" y="1089"/>
                  <a:ext cx="47" cy="426"/>
                </a:xfrm>
                <a:custGeom>
                  <a:avLst/>
                  <a:gdLst>
                    <a:gd name="T0" fmla="*/ 22 w 47"/>
                    <a:gd name="T1" fmla="*/ 0 h 426"/>
                    <a:gd name="T2" fmla="*/ 34 w 47"/>
                    <a:gd name="T3" fmla="*/ 213 h 426"/>
                    <a:gd name="T4" fmla="*/ 47 w 47"/>
                    <a:gd name="T5" fmla="*/ 426 h 426"/>
                    <a:gd name="T6" fmla="*/ 0 60000 65536"/>
                    <a:gd name="T7" fmla="*/ 0 60000 65536"/>
                    <a:gd name="T8" fmla="*/ 0 60000 65536"/>
                    <a:gd name="T9" fmla="*/ 0 w 47"/>
                    <a:gd name="T10" fmla="*/ 0 h 426"/>
                    <a:gd name="T11" fmla="*/ 47 w 47"/>
                    <a:gd name="T12" fmla="*/ 426 h 4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7" h="426">
                      <a:moveTo>
                        <a:pt x="22" y="0"/>
                      </a:moveTo>
                      <a:cubicBezTo>
                        <a:pt x="11" y="103"/>
                        <a:pt x="6" y="127"/>
                        <a:pt x="34" y="213"/>
                      </a:cubicBezTo>
                      <a:cubicBezTo>
                        <a:pt x="30" y="259"/>
                        <a:pt x="0" y="382"/>
                        <a:pt x="47" y="426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" name="Freeform 53"/>
                <p:cNvSpPr>
                  <a:spLocks/>
                </p:cNvSpPr>
                <p:nvPr/>
              </p:nvSpPr>
              <p:spPr bwMode="auto">
                <a:xfrm>
                  <a:off x="1104" y="1104"/>
                  <a:ext cx="81" cy="414"/>
                </a:xfrm>
                <a:custGeom>
                  <a:avLst/>
                  <a:gdLst>
                    <a:gd name="T0" fmla="*/ 0 w 81"/>
                    <a:gd name="T1" fmla="*/ 0 h 414"/>
                    <a:gd name="T2" fmla="*/ 50 w 81"/>
                    <a:gd name="T3" fmla="*/ 351 h 414"/>
                    <a:gd name="T4" fmla="*/ 76 w 81"/>
                    <a:gd name="T5" fmla="*/ 376 h 414"/>
                    <a:gd name="T6" fmla="*/ 76 w 81"/>
                    <a:gd name="T7" fmla="*/ 414 h 4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1"/>
                    <a:gd name="T13" fmla="*/ 0 h 414"/>
                    <a:gd name="T14" fmla="*/ 81 w 81"/>
                    <a:gd name="T15" fmla="*/ 414 h 4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1" h="414">
                      <a:moveTo>
                        <a:pt x="0" y="0"/>
                      </a:moveTo>
                      <a:cubicBezTo>
                        <a:pt x="16" y="121"/>
                        <a:pt x="35" y="226"/>
                        <a:pt x="50" y="351"/>
                      </a:cubicBezTo>
                      <a:cubicBezTo>
                        <a:pt x="51" y="363"/>
                        <a:pt x="71" y="365"/>
                        <a:pt x="76" y="376"/>
                      </a:cubicBezTo>
                      <a:cubicBezTo>
                        <a:pt x="81" y="388"/>
                        <a:pt x="76" y="401"/>
                        <a:pt x="76" y="414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3" name="Group 54"/>
              <p:cNvGrpSpPr>
                <a:grpSpLocks/>
              </p:cNvGrpSpPr>
              <p:nvPr/>
            </p:nvGrpSpPr>
            <p:grpSpPr bwMode="auto">
              <a:xfrm rot="10800000">
                <a:off x="2417" y="2371"/>
                <a:ext cx="405" cy="575"/>
                <a:chOff x="912" y="729"/>
                <a:chExt cx="288" cy="789"/>
              </a:xfrm>
            </p:grpSpPr>
            <p:sp>
              <p:nvSpPr>
                <p:cNvPr id="372" name="Oval 55"/>
                <p:cNvSpPr>
                  <a:spLocks noChangeArrowheads="1"/>
                </p:cNvSpPr>
                <p:nvPr/>
              </p:nvSpPr>
              <p:spPr bwMode="auto">
                <a:xfrm>
                  <a:off x="912" y="729"/>
                  <a:ext cx="288" cy="375"/>
                </a:xfrm>
                <a:prstGeom prst="ellipse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73" name="Freeform 56"/>
                <p:cNvSpPr>
                  <a:spLocks/>
                </p:cNvSpPr>
                <p:nvPr/>
              </p:nvSpPr>
              <p:spPr bwMode="auto">
                <a:xfrm>
                  <a:off x="955" y="1089"/>
                  <a:ext cx="47" cy="426"/>
                </a:xfrm>
                <a:custGeom>
                  <a:avLst/>
                  <a:gdLst>
                    <a:gd name="T0" fmla="*/ 22 w 47"/>
                    <a:gd name="T1" fmla="*/ 0 h 426"/>
                    <a:gd name="T2" fmla="*/ 34 w 47"/>
                    <a:gd name="T3" fmla="*/ 213 h 426"/>
                    <a:gd name="T4" fmla="*/ 47 w 47"/>
                    <a:gd name="T5" fmla="*/ 426 h 426"/>
                    <a:gd name="T6" fmla="*/ 0 60000 65536"/>
                    <a:gd name="T7" fmla="*/ 0 60000 65536"/>
                    <a:gd name="T8" fmla="*/ 0 60000 65536"/>
                    <a:gd name="T9" fmla="*/ 0 w 47"/>
                    <a:gd name="T10" fmla="*/ 0 h 426"/>
                    <a:gd name="T11" fmla="*/ 47 w 47"/>
                    <a:gd name="T12" fmla="*/ 426 h 4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7" h="426">
                      <a:moveTo>
                        <a:pt x="22" y="0"/>
                      </a:moveTo>
                      <a:cubicBezTo>
                        <a:pt x="11" y="103"/>
                        <a:pt x="6" y="127"/>
                        <a:pt x="34" y="213"/>
                      </a:cubicBezTo>
                      <a:cubicBezTo>
                        <a:pt x="30" y="259"/>
                        <a:pt x="0" y="382"/>
                        <a:pt x="47" y="426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" name="Freeform 57"/>
                <p:cNvSpPr>
                  <a:spLocks/>
                </p:cNvSpPr>
                <p:nvPr/>
              </p:nvSpPr>
              <p:spPr bwMode="auto">
                <a:xfrm>
                  <a:off x="1104" y="1104"/>
                  <a:ext cx="81" cy="414"/>
                </a:xfrm>
                <a:custGeom>
                  <a:avLst/>
                  <a:gdLst>
                    <a:gd name="T0" fmla="*/ 0 w 81"/>
                    <a:gd name="T1" fmla="*/ 0 h 414"/>
                    <a:gd name="T2" fmla="*/ 50 w 81"/>
                    <a:gd name="T3" fmla="*/ 351 h 414"/>
                    <a:gd name="T4" fmla="*/ 76 w 81"/>
                    <a:gd name="T5" fmla="*/ 376 h 414"/>
                    <a:gd name="T6" fmla="*/ 76 w 81"/>
                    <a:gd name="T7" fmla="*/ 414 h 4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1"/>
                    <a:gd name="T13" fmla="*/ 0 h 414"/>
                    <a:gd name="T14" fmla="*/ 81 w 81"/>
                    <a:gd name="T15" fmla="*/ 414 h 4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1" h="414">
                      <a:moveTo>
                        <a:pt x="0" y="0"/>
                      </a:moveTo>
                      <a:cubicBezTo>
                        <a:pt x="16" y="121"/>
                        <a:pt x="35" y="226"/>
                        <a:pt x="50" y="351"/>
                      </a:cubicBezTo>
                      <a:cubicBezTo>
                        <a:pt x="51" y="363"/>
                        <a:pt x="71" y="365"/>
                        <a:pt x="76" y="376"/>
                      </a:cubicBezTo>
                      <a:cubicBezTo>
                        <a:pt x="81" y="388"/>
                        <a:pt x="76" y="401"/>
                        <a:pt x="76" y="414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4" name="Group 58"/>
              <p:cNvGrpSpPr>
                <a:grpSpLocks/>
              </p:cNvGrpSpPr>
              <p:nvPr/>
            </p:nvGrpSpPr>
            <p:grpSpPr bwMode="auto">
              <a:xfrm rot="10800000">
                <a:off x="2011" y="2370"/>
                <a:ext cx="406" cy="477"/>
                <a:chOff x="912" y="864"/>
                <a:chExt cx="288" cy="654"/>
              </a:xfrm>
            </p:grpSpPr>
            <p:sp>
              <p:nvSpPr>
                <p:cNvPr id="369" name="Oval 59"/>
                <p:cNvSpPr>
                  <a:spLocks noChangeArrowheads="1"/>
                </p:cNvSpPr>
                <p:nvPr/>
              </p:nvSpPr>
              <p:spPr bwMode="auto">
                <a:xfrm>
                  <a:off x="912" y="864"/>
                  <a:ext cx="288" cy="240"/>
                </a:xfrm>
                <a:prstGeom prst="ellipse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70" name="Freeform 60"/>
                <p:cNvSpPr>
                  <a:spLocks/>
                </p:cNvSpPr>
                <p:nvPr/>
              </p:nvSpPr>
              <p:spPr bwMode="auto">
                <a:xfrm>
                  <a:off x="955" y="1089"/>
                  <a:ext cx="47" cy="426"/>
                </a:xfrm>
                <a:custGeom>
                  <a:avLst/>
                  <a:gdLst>
                    <a:gd name="T0" fmla="*/ 22 w 47"/>
                    <a:gd name="T1" fmla="*/ 0 h 426"/>
                    <a:gd name="T2" fmla="*/ 34 w 47"/>
                    <a:gd name="T3" fmla="*/ 213 h 426"/>
                    <a:gd name="T4" fmla="*/ 47 w 47"/>
                    <a:gd name="T5" fmla="*/ 426 h 426"/>
                    <a:gd name="T6" fmla="*/ 0 60000 65536"/>
                    <a:gd name="T7" fmla="*/ 0 60000 65536"/>
                    <a:gd name="T8" fmla="*/ 0 60000 65536"/>
                    <a:gd name="T9" fmla="*/ 0 w 47"/>
                    <a:gd name="T10" fmla="*/ 0 h 426"/>
                    <a:gd name="T11" fmla="*/ 47 w 47"/>
                    <a:gd name="T12" fmla="*/ 426 h 4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7" h="426">
                      <a:moveTo>
                        <a:pt x="22" y="0"/>
                      </a:moveTo>
                      <a:cubicBezTo>
                        <a:pt x="11" y="103"/>
                        <a:pt x="6" y="127"/>
                        <a:pt x="34" y="213"/>
                      </a:cubicBezTo>
                      <a:cubicBezTo>
                        <a:pt x="30" y="259"/>
                        <a:pt x="0" y="382"/>
                        <a:pt x="47" y="426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" name="Freeform 61"/>
                <p:cNvSpPr>
                  <a:spLocks/>
                </p:cNvSpPr>
                <p:nvPr/>
              </p:nvSpPr>
              <p:spPr bwMode="auto">
                <a:xfrm>
                  <a:off x="1104" y="1104"/>
                  <a:ext cx="81" cy="414"/>
                </a:xfrm>
                <a:custGeom>
                  <a:avLst/>
                  <a:gdLst>
                    <a:gd name="T0" fmla="*/ 0 w 81"/>
                    <a:gd name="T1" fmla="*/ 0 h 414"/>
                    <a:gd name="T2" fmla="*/ 50 w 81"/>
                    <a:gd name="T3" fmla="*/ 351 h 414"/>
                    <a:gd name="T4" fmla="*/ 76 w 81"/>
                    <a:gd name="T5" fmla="*/ 376 h 414"/>
                    <a:gd name="T6" fmla="*/ 76 w 81"/>
                    <a:gd name="T7" fmla="*/ 414 h 4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1"/>
                    <a:gd name="T13" fmla="*/ 0 h 414"/>
                    <a:gd name="T14" fmla="*/ 81 w 81"/>
                    <a:gd name="T15" fmla="*/ 414 h 4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1" h="414">
                      <a:moveTo>
                        <a:pt x="0" y="0"/>
                      </a:moveTo>
                      <a:cubicBezTo>
                        <a:pt x="16" y="121"/>
                        <a:pt x="35" y="226"/>
                        <a:pt x="50" y="351"/>
                      </a:cubicBezTo>
                      <a:cubicBezTo>
                        <a:pt x="51" y="363"/>
                        <a:pt x="71" y="365"/>
                        <a:pt x="76" y="376"/>
                      </a:cubicBezTo>
                      <a:cubicBezTo>
                        <a:pt x="81" y="388"/>
                        <a:pt x="76" y="401"/>
                        <a:pt x="76" y="414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5" name="Group 62"/>
              <p:cNvGrpSpPr>
                <a:grpSpLocks/>
              </p:cNvGrpSpPr>
              <p:nvPr/>
            </p:nvGrpSpPr>
            <p:grpSpPr bwMode="auto">
              <a:xfrm rot="10800000">
                <a:off x="1605" y="2371"/>
                <a:ext cx="406" cy="575"/>
                <a:chOff x="912" y="729"/>
                <a:chExt cx="288" cy="789"/>
              </a:xfrm>
            </p:grpSpPr>
            <p:sp>
              <p:nvSpPr>
                <p:cNvPr id="366" name="Oval 63"/>
                <p:cNvSpPr>
                  <a:spLocks noChangeArrowheads="1"/>
                </p:cNvSpPr>
                <p:nvPr/>
              </p:nvSpPr>
              <p:spPr bwMode="auto">
                <a:xfrm>
                  <a:off x="912" y="729"/>
                  <a:ext cx="288" cy="375"/>
                </a:xfrm>
                <a:prstGeom prst="ellipse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67" name="Freeform 64"/>
                <p:cNvSpPr>
                  <a:spLocks/>
                </p:cNvSpPr>
                <p:nvPr/>
              </p:nvSpPr>
              <p:spPr bwMode="auto">
                <a:xfrm>
                  <a:off x="955" y="1089"/>
                  <a:ext cx="47" cy="426"/>
                </a:xfrm>
                <a:custGeom>
                  <a:avLst/>
                  <a:gdLst>
                    <a:gd name="T0" fmla="*/ 22 w 47"/>
                    <a:gd name="T1" fmla="*/ 0 h 426"/>
                    <a:gd name="T2" fmla="*/ 34 w 47"/>
                    <a:gd name="T3" fmla="*/ 213 h 426"/>
                    <a:gd name="T4" fmla="*/ 47 w 47"/>
                    <a:gd name="T5" fmla="*/ 426 h 426"/>
                    <a:gd name="T6" fmla="*/ 0 60000 65536"/>
                    <a:gd name="T7" fmla="*/ 0 60000 65536"/>
                    <a:gd name="T8" fmla="*/ 0 60000 65536"/>
                    <a:gd name="T9" fmla="*/ 0 w 47"/>
                    <a:gd name="T10" fmla="*/ 0 h 426"/>
                    <a:gd name="T11" fmla="*/ 47 w 47"/>
                    <a:gd name="T12" fmla="*/ 426 h 4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7" h="426">
                      <a:moveTo>
                        <a:pt x="22" y="0"/>
                      </a:moveTo>
                      <a:cubicBezTo>
                        <a:pt x="11" y="103"/>
                        <a:pt x="6" y="127"/>
                        <a:pt x="34" y="213"/>
                      </a:cubicBezTo>
                      <a:cubicBezTo>
                        <a:pt x="30" y="259"/>
                        <a:pt x="0" y="382"/>
                        <a:pt x="47" y="426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" name="Freeform 65"/>
                <p:cNvSpPr>
                  <a:spLocks/>
                </p:cNvSpPr>
                <p:nvPr/>
              </p:nvSpPr>
              <p:spPr bwMode="auto">
                <a:xfrm>
                  <a:off x="1104" y="1104"/>
                  <a:ext cx="81" cy="414"/>
                </a:xfrm>
                <a:custGeom>
                  <a:avLst/>
                  <a:gdLst>
                    <a:gd name="T0" fmla="*/ 0 w 81"/>
                    <a:gd name="T1" fmla="*/ 0 h 414"/>
                    <a:gd name="T2" fmla="*/ 50 w 81"/>
                    <a:gd name="T3" fmla="*/ 351 h 414"/>
                    <a:gd name="T4" fmla="*/ 76 w 81"/>
                    <a:gd name="T5" fmla="*/ 376 h 414"/>
                    <a:gd name="T6" fmla="*/ 76 w 81"/>
                    <a:gd name="T7" fmla="*/ 414 h 4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1"/>
                    <a:gd name="T13" fmla="*/ 0 h 414"/>
                    <a:gd name="T14" fmla="*/ 81 w 81"/>
                    <a:gd name="T15" fmla="*/ 414 h 4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1" h="414">
                      <a:moveTo>
                        <a:pt x="0" y="0"/>
                      </a:moveTo>
                      <a:cubicBezTo>
                        <a:pt x="16" y="121"/>
                        <a:pt x="35" y="226"/>
                        <a:pt x="50" y="351"/>
                      </a:cubicBezTo>
                      <a:cubicBezTo>
                        <a:pt x="51" y="363"/>
                        <a:pt x="71" y="365"/>
                        <a:pt x="76" y="376"/>
                      </a:cubicBezTo>
                      <a:cubicBezTo>
                        <a:pt x="81" y="388"/>
                        <a:pt x="76" y="401"/>
                        <a:pt x="76" y="414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6" name="Group 66"/>
              <p:cNvGrpSpPr>
                <a:grpSpLocks/>
              </p:cNvGrpSpPr>
              <p:nvPr/>
            </p:nvGrpSpPr>
            <p:grpSpPr bwMode="auto">
              <a:xfrm rot="10800000">
                <a:off x="5189" y="2406"/>
                <a:ext cx="405" cy="575"/>
                <a:chOff x="912" y="729"/>
                <a:chExt cx="288" cy="789"/>
              </a:xfrm>
            </p:grpSpPr>
            <p:sp>
              <p:nvSpPr>
                <p:cNvPr id="363" name="Oval 67"/>
                <p:cNvSpPr>
                  <a:spLocks noChangeArrowheads="1"/>
                </p:cNvSpPr>
                <p:nvPr/>
              </p:nvSpPr>
              <p:spPr bwMode="auto">
                <a:xfrm>
                  <a:off x="912" y="729"/>
                  <a:ext cx="288" cy="375"/>
                </a:xfrm>
                <a:prstGeom prst="ellipse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64" name="Freeform 68"/>
                <p:cNvSpPr>
                  <a:spLocks/>
                </p:cNvSpPr>
                <p:nvPr/>
              </p:nvSpPr>
              <p:spPr bwMode="auto">
                <a:xfrm>
                  <a:off x="955" y="1089"/>
                  <a:ext cx="47" cy="426"/>
                </a:xfrm>
                <a:custGeom>
                  <a:avLst/>
                  <a:gdLst>
                    <a:gd name="T0" fmla="*/ 22 w 47"/>
                    <a:gd name="T1" fmla="*/ 0 h 426"/>
                    <a:gd name="T2" fmla="*/ 34 w 47"/>
                    <a:gd name="T3" fmla="*/ 213 h 426"/>
                    <a:gd name="T4" fmla="*/ 47 w 47"/>
                    <a:gd name="T5" fmla="*/ 426 h 426"/>
                    <a:gd name="T6" fmla="*/ 0 60000 65536"/>
                    <a:gd name="T7" fmla="*/ 0 60000 65536"/>
                    <a:gd name="T8" fmla="*/ 0 60000 65536"/>
                    <a:gd name="T9" fmla="*/ 0 w 47"/>
                    <a:gd name="T10" fmla="*/ 0 h 426"/>
                    <a:gd name="T11" fmla="*/ 47 w 47"/>
                    <a:gd name="T12" fmla="*/ 426 h 4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7" h="426">
                      <a:moveTo>
                        <a:pt x="22" y="0"/>
                      </a:moveTo>
                      <a:cubicBezTo>
                        <a:pt x="11" y="103"/>
                        <a:pt x="6" y="127"/>
                        <a:pt x="34" y="213"/>
                      </a:cubicBezTo>
                      <a:cubicBezTo>
                        <a:pt x="30" y="259"/>
                        <a:pt x="0" y="382"/>
                        <a:pt x="47" y="426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5" name="Freeform 69"/>
                <p:cNvSpPr>
                  <a:spLocks/>
                </p:cNvSpPr>
                <p:nvPr/>
              </p:nvSpPr>
              <p:spPr bwMode="auto">
                <a:xfrm>
                  <a:off x="1104" y="1104"/>
                  <a:ext cx="81" cy="414"/>
                </a:xfrm>
                <a:custGeom>
                  <a:avLst/>
                  <a:gdLst>
                    <a:gd name="T0" fmla="*/ 0 w 81"/>
                    <a:gd name="T1" fmla="*/ 0 h 414"/>
                    <a:gd name="T2" fmla="*/ 50 w 81"/>
                    <a:gd name="T3" fmla="*/ 351 h 414"/>
                    <a:gd name="T4" fmla="*/ 76 w 81"/>
                    <a:gd name="T5" fmla="*/ 376 h 414"/>
                    <a:gd name="T6" fmla="*/ 76 w 81"/>
                    <a:gd name="T7" fmla="*/ 414 h 4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1"/>
                    <a:gd name="T13" fmla="*/ 0 h 414"/>
                    <a:gd name="T14" fmla="*/ 81 w 81"/>
                    <a:gd name="T15" fmla="*/ 414 h 4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1" h="414">
                      <a:moveTo>
                        <a:pt x="0" y="0"/>
                      </a:moveTo>
                      <a:cubicBezTo>
                        <a:pt x="16" y="121"/>
                        <a:pt x="35" y="226"/>
                        <a:pt x="50" y="351"/>
                      </a:cubicBezTo>
                      <a:cubicBezTo>
                        <a:pt x="51" y="363"/>
                        <a:pt x="71" y="365"/>
                        <a:pt x="76" y="376"/>
                      </a:cubicBezTo>
                      <a:cubicBezTo>
                        <a:pt x="81" y="388"/>
                        <a:pt x="76" y="401"/>
                        <a:pt x="76" y="414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7" name="Group 70"/>
              <p:cNvGrpSpPr>
                <a:grpSpLocks/>
              </p:cNvGrpSpPr>
              <p:nvPr/>
            </p:nvGrpSpPr>
            <p:grpSpPr bwMode="auto">
              <a:xfrm rot="10800000">
                <a:off x="4783" y="2405"/>
                <a:ext cx="406" cy="477"/>
                <a:chOff x="912" y="864"/>
                <a:chExt cx="288" cy="654"/>
              </a:xfrm>
            </p:grpSpPr>
            <p:sp>
              <p:nvSpPr>
                <p:cNvPr id="360" name="Oval 71"/>
                <p:cNvSpPr>
                  <a:spLocks noChangeArrowheads="1"/>
                </p:cNvSpPr>
                <p:nvPr/>
              </p:nvSpPr>
              <p:spPr bwMode="auto">
                <a:xfrm>
                  <a:off x="912" y="864"/>
                  <a:ext cx="288" cy="240"/>
                </a:xfrm>
                <a:prstGeom prst="ellipse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61" name="Freeform 72"/>
                <p:cNvSpPr>
                  <a:spLocks/>
                </p:cNvSpPr>
                <p:nvPr/>
              </p:nvSpPr>
              <p:spPr bwMode="auto">
                <a:xfrm>
                  <a:off x="955" y="1089"/>
                  <a:ext cx="47" cy="426"/>
                </a:xfrm>
                <a:custGeom>
                  <a:avLst/>
                  <a:gdLst>
                    <a:gd name="T0" fmla="*/ 22 w 47"/>
                    <a:gd name="T1" fmla="*/ 0 h 426"/>
                    <a:gd name="T2" fmla="*/ 34 w 47"/>
                    <a:gd name="T3" fmla="*/ 213 h 426"/>
                    <a:gd name="T4" fmla="*/ 47 w 47"/>
                    <a:gd name="T5" fmla="*/ 426 h 426"/>
                    <a:gd name="T6" fmla="*/ 0 60000 65536"/>
                    <a:gd name="T7" fmla="*/ 0 60000 65536"/>
                    <a:gd name="T8" fmla="*/ 0 60000 65536"/>
                    <a:gd name="T9" fmla="*/ 0 w 47"/>
                    <a:gd name="T10" fmla="*/ 0 h 426"/>
                    <a:gd name="T11" fmla="*/ 47 w 47"/>
                    <a:gd name="T12" fmla="*/ 426 h 4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7" h="426">
                      <a:moveTo>
                        <a:pt x="22" y="0"/>
                      </a:moveTo>
                      <a:cubicBezTo>
                        <a:pt x="11" y="103"/>
                        <a:pt x="6" y="127"/>
                        <a:pt x="34" y="213"/>
                      </a:cubicBezTo>
                      <a:cubicBezTo>
                        <a:pt x="30" y="259"/>
                        <a:pt x="0" y="382"/>
                        <a:pt x="47" y="426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" name="Freeform 73"/>
                <p:cNvSpPr>
                  <a:spLocks/>
                </p:cNvSpPr>
                <p:nvPr/>
              </p:nvSpPr>
              <p:spPr bwMode="auto">
                <a:xfrm>
                  <a:off x="1104" y="1104"/>
                  <a:ext cx="81" cy="414"/>
                </a:xfrm>
                <a:custGeom>
                  <a:avLst/>
                  <a:gdLst>
                    <a:gd name="T0" fmla="*/ 0 w 81"/>
                    <a:gd name="T1" fmla="*/ 0 h 414"/>
                    <a:gd name="T2" fmla="*/ 50 w 81"/>
                    <a:gd name="T3" fmla="*/ 351 h 414"/>
                    <a:gd name="T4" fmla="*/ 76 w 81"/>
                    <a:gd name="T5" fmla="*/ 376 h 414"/>
                    <a:gd name="T6" fmla="*/ 76 w 81"/>
                    <a:gd name="T7" fmla="*/ 414 h 4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1"/>
                    <a:gd name="T13" fmla="*/ 0 h 414"/>
                    <a:gd name="T14" fmla="*/ 81 w 81"/>
                    <a:gd name="T15" fmla="*/ 414 h 4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1" h="414">
                      <a:moveTo>
                        <a:pt x="0" y="0"/>
                      </a:moveTo>
                      <a:cubicBezTo>
                        <a:pt x="16" y="121"/>
                        <a:pt x="35" y="226"/>
                        <a:pt x="50" y="351"/>
                      </a:cubicBezTo>
                      <a:cubicBezTo>
                        <a:pt x="51" y="363"/>
                        <a:pt x="71" y="365"/>
                        <a:pt x="76" y="376"/>
                      </a:cubicBezTo>
                      <a:cubicBezTo>
                        <a:pt x="81" y="388"/>
                        <a:pt x="76" y="401"/>
                        <a:pt x="76" y="414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8" name="Group 74"/>
              <p:cNvGrpSpPr>
                <a:grpSpLocks/>
              </p:cNvGrpSpPr>
              <p:nvPr/>
            </p:nvGrpSpPr>
            <p:grpSpPr bwMode="auto">
              <a:xfrm rot="10800000">
                <a:off x="4377" y="2406"/>
                <a:ext cx="406" cy="575"/>
                <a:chOff x="912" y="729"/>
                <a:chExt cx="288" cy="789"/>
              </a:xfrm>
            </p:grpSpPr>
            <p:sp>
              <p:nvSpPr>
                <p:cNvPr id="357" name="Oval 75"/>
                <p:cNvSpPr>
                  <a:spLocks noChangeArrowheads="1"/>
                </p:cNvSpPr>
                <p:nvPr/>
              </p:nvSpPr>
              <p:spPr bwMode="auto">
                <a:xfrm>
                  <a:off x="912" y="729"/>
                  <a:ext cx="288" cy="375"/>
                </a:xfrm>
                <a:prstGeom prst="ellipse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58" name="Freeform 76"/>
                <p:cNvSpPr>
                  <a:spLocks/>
                </p:cNvSpPr>
                <p:nvPr/>
              </p:nvSpPr>
              <p:spPr bwMode="auto">
                <a:xfrm>
                  <a:off x="955" y="1089"/>
                  <a:ext cx="47" cy="426"/>
                </a:xfrm>
                <a:custGeom>
                  <a:avLst/>
                  <a:gdLst>
                    <a:gd name="T0" fmla="*/ 22 w 47"/>
                    <a:gd name="T1" fmla="*/ 0 h 426"/>
                    <a:gd name="T2" fmla="*/ 34 w 47"/>
                    <a:gd name="T3" fmla="*/ 213 h 426"/>
                    <a:gd name="T4" fmla="*/ 47 w 47"/>
                    <a:gd name="T5" fmla="*/ 426 h 426"/>
                    <a:gd name="T6" fmla="*/ 0 60000 65536"/>
                    <a:gd name="T7" fmla="*/ 0 60000 65536"/>
                    <a:gd name="T8" fmla="*/ 0 60000 65536"/>
                    <a:gd name="T9" fmla="*/ 0 w 47"/>
                    <a:gd name="T10" fmla="*/ 0 h 426"/>
                    <a:gd name="T11" fmla="*/ 47 w 47"/>
                    <a:gd name="T12" fmla="*/ 426 h 4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7" h="426">
                      <a:moveTo>
                        <a:pt x="22" y="0"/>
                      </a:moveTo>
                      <a:cubicBezTo>
                        <a:pt x="11" y="103"/>
                        <a:pt x="6" y="127"/>
                        <a:pt x="34" y="213"/>
                      </a:cubicBezTo>
                      <a:cubicBezTo>
                        <a:pt x="30" y="259"/>
                        <a:pt x="0" y="382"/>
                        <a:pt x="47" y="426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" name="Freeform 77"/>
                <p:cNvSpPr>
                  <a:spLocks/>
                </p:cNvSpPr>
                <p:nvPr/>
              </p:nvSpPr>
              <p:spPr bwMode="auto">
                <a:xfrm>
                  <a:off x="1104" y="1104"/>
                  <a:ext cx="81" cy="414"/>
                </a:xfrm>
                <a:custGeom>
                  <a:avLst/>
                  <a:gdLst>
                    <a:gd name="T0" fmla="*/ 0 w 81"/>
                    <a:gd name="T1" fmla="*/ 0 h 414"/>
                    <a:gd name="T2" fmla="*/ 50 w 81"/>
                    <a:gd name="T3" fmla="*/ 351 h 414"/>
                    <a:gd name="T4" fmla="*/ 76 w 81"/>
                    <a:gd name="T5" fmla="*/ 376 h 414"/>
                    <a:gd name="T6" fmla="*/ 76 w 81"/>
                    <a:gd name="T7" fmla="*/ 414 h 4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1"/>
                    <a:gd name="T13" fmla="*/ 0 h 414"/>
                    <a:gd name="T14" fmla="*/ 81 w 81"/>
                    <a:gd name="T15" fmla="*/ 414 h 4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1" h="414">
                      <a:moveTo>
                        <a:pt x="0" y="0"/>
                      </a:moveTo>
                      <a:cubicBezTo>
                        <a:pt x="16" y="121"/>
                        <a:pt x="35" y="226"/>
                        <a:pt x="50" y="351"/>
                      </a:cubicBezTo>
                      <a:cubicBezTo>
                        <a:pt x="51" y="363"/>
                        <a:pt x="71" y="365"/>
                        <a:pt x="76" y="376"/>
                      </a:cubicBezTo>
                      <a:cubicBezTo>
                        <a:pt x="81" y="388"/>
                        <a:pt x="76" y="401"/>
                        <a:pt x="76" y="414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9" name="Group 78"/>
              <p:cNvGrpSpPr>
                <a:grpSpLocks/>
              </p:cNvGrpSpPr>
              <p:nvPr/>
            </p:nvGrpSpPr>
            <p:grpSpPr bwMode="auto">
              <a:xfrm rot="10800000">
                <a:off x="2822" y="2370"/>
                <a:ext cx="406" cy="477"/>
                <a:chOff x="912" y="864"/>
                <a:chExt cx="288" cy="654"/>
              </a:xfrm>
            </p:grpSpPr>
            <p:sp>
              <p:nvSpPr>
                <p:cNvPr id="354" name="Oval 79"/>
                <p:cNvSpPr>
                  <a:spLocks noChangeArrowheads="1"/>
                </p:cNvSpPr>
                <p:nvPr/>
              </p:nvSpPr>
              <p:spPr bwMode="auto">
                <a:xfrm>
                  <a:off x="912" y="864"/>
                  <a:ext cx="288" cy="240"/>
                </a:xfrm>
                <a:prstGeom prst="ellipse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55" name="Freeform 80"/>
                <p:cNvSpPr>
                  <a:spLocks/>
                </p:cNvSpPr>
                <p:nvPr/>
              </p:nvSpPr>
              <p:spPr bwMode="auto">
                <a:xfrm>
                  <a:off x="955" y="1089"/>
                  <a:ext cx="47" cy="426"/>
                </a:xfrm>
                <a:custGeom>
                  <a:avLst/>
                  <a:gdLst>
                    <a:gd name="T0" fmla="*/ 22 w 47"/>
                    <a:gd name="T1" fmla="*/ 0 h 426"/>
                    <a:gd name="T2" fmla="*/ 34 w 47"/>
                    <a:gd name="T3" fmla="*/ 213 h 426"/>
                    <a:gd name="T4" fmla="*/ 47 w 47"/>
                    <a:gd name="T5" fmla="*/ 426 h 426"/>
                    <a:gd name="T6" fmla="*/ 0 60000 65536"/>
                    <a:gd name="T7" fmla="*/ 0 60000 65536"/>
                    <a:gd name="T8" fmla="*/ 0 60000 65536"/>
                    <a:gd name="T9" fmla="*/ 0 w 47"/>
                    <a:gd name="T10" fmla="*/ 0 h 426"/>
                    <a:gd name="T11" fmla="*/ 47 w 47"/>
                    <a:gd name="T12" fmla="*/ 426 h 4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7" h="426">
                      <a:moveTo>
                        <a:pt x="22" y="0"/>
                      </a:moveTo>
                      <a:cubicBezTo>
                        <a:pt x="11" y="103"/>
                        <a:pt x="6" y="127"/>
                        <a:pt x="34" y="213"/>
                      </a:cubicBezTo>
                      <a:cubicBezTo>
                        <a:pt x="30" y="259"/>
                        <a:pt x="0" y="382"/>
                        <a:pt x="47" y="426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" name="Freeform 81"/>
                <p:cNvSpPr>
                  <a:spLocks/>
                </p:cNvSpPr>
                <p:nvPr/>
              </p:nvSpPr>
              <p:spPr bwMode="auto">
                <a:xfrm>
                  <a:off x="1104" y="1104"/>
                  <a:ext cx="81" cy="414"/>
                </a:xfrm>
                <a:custGeom>
                  <a:avLst/>
                  <a:gdLst>
                    <a:gd name="T0" fmla="*/ 0 w 81"/>
                    <a:gd name="T1" fmla="*/ 0 h 414"/>
                    <a:gd name="T2" fmla="*/ 50 w 81"/>
                    <a:gd name="T3" fmla="*/ 351 h 414"/>
                    <a:gd name="T4" fmla="*/ 76 w 81"/>
                    <a:gd name="T5" fmla="*/ 376 h 414"/>
                    <a:gd name="T6" fmla="*/ 76 w 81"/>
                    <a:gd name="T7" fmla="*/ 414 h 4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1"/>
                    <a:gd name="T13" fmla="*/ 0 h 414"/>
                    <a:gd name="T14" fmla="*/ 81 w 81"/>
                    <a:gd name="T15" fmla="*/ 414 h 4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1" h="414">
                      <a:moveTo>
                        <a:pt x="0" y="0"/>
                      </a:moveTo>
                      <a:cubicBezTo>
                        <a:pt x="16" y="121"/>
                        <a:pt x="35" y="226"/>
                        <a:pt x="50" y="351"/>
                      </a:cubicBezTo>
                      <a:cubicBezTo>
                        <a:pt x="51" y="363"/>
                        <a:pt x="71" y="365"/>
                        <a:pt x="76" y="376"/>
                      </a:cubicBezTo>
                      <a:cubicBezTo>
                        <a:pt x="81" y="388"/>
                        <a:pt x="76" y="401"/>
                        <a:pt x="76" y="414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0" name="Group 86"/>
              <p:cNvGrpSpPr>
                <a:grpSpLocks/>
              </p:cNvGrpSpPr>
              <p:nvPr/>
            </p:nvGrpSpPr>
            <p:grpSpPr bwMode="auto">
              <a:xfrm>
                <a:off x="-288" y="1804"/>
                <a:ext cx="406" cy="587"/>
                <a:chOff x="912" y="717"/>
                <a:chExt cx="288" cy="801"/>
              </a:xfrm>
            </p:grpSpPr>
            <p:sp>
              <p:nvSpPr>
                <p:cNvPr id="351" name="Oval 87"/>
                <p:cNvSpPr>
                  <a:spLocks noChangeArrowheads="1"/>
                </p:cNvSpPr>
                <p:nvPr/>
              </p:nvSpPr>
              <p:spPr bwMode="auto">
                <a:xfrm>
                  <a:off x="912" y="717"/>
                  <a:ext cx="288" cy="387"/>
                </a:xfrm>
                <a:prstGeom prst="ellipse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52" name="Freeform 88"/>
                <p:cNvSpPr>
                  <a:spLocks/>
                </p:cNvSpPr>
                <p:nvPr/>
              </p:nvSpPr>
              <p:spPr bwMode="auto">
                <a:xfrm>
                  <a:off x="955" y="1089"/>
                  <a:ext cx="47" cy="426"/>
                </a:xfrm>
                <a:custGeom>
                  <a:avLst/>
                  <a:gdLst>
                    <a:gd name="T0" fmla="*/ 22 w 47"/>
                    <a:gd name="T1" fmla="*/ 0 h 426"/>
                    <a:gd name="T2" fmla="*/ 34 w 47"/>
                    <a:gd name="T3" fmla="*/ 213 h 426"/>
                    <a:gd name="T4" fmla="*/ 47 w 47"/>
                    <a:gd name="T5" fmla="*/ 426 h 426"/>
                    <a:gd name="T6" fmla="*/ 0 60000 65536"/>
                    <a:gd name="T7" fmla="*/ 0 60000 65536"/>
                    <a:gd name="T8" fmla="*/ 0 60000 65536"/>
                    <a:gd name="T9" fmla="*/ 0 w 47"/>
                    <a:gd name="T10" fmla="*/ 0 h 426"/>
                    <a:gd name="T11" fmla="*/ 47 w 47"/>
                    <a:gd name="T12" fmla="*/ 426 h 4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7" h="426">
                      <a:moveTo>
                        <a:pt x="22" y="0"/>
                      </a:moveTo>
                      <a:cubicBezTo>
                        <a:pt x="11" y="103"/>
                        <a:pt x="6" y="127"/>
                        <a:pt x="34" y="213"/>
                      </a:cubicBezTo>
                      <a:cubicBezTo>
                        <a:pt x="30" y="259"/>
                        <a:pt x="0" y="382"/>
                        <a:pt x="47" y="426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3" name="Freeform 89"/>
                <p:cNvSpPr>
                  <a:spLocks/>
                </p:cNvSpPr>
                <p:nvPr/>
              </p:nvSpPr>
              <p:spPr bwMode="auto">
                <a:xfrm>
                  <a:off x="1104" y="1104"/>
                  <a:ext cx="81" cy="414"/>
                </a:xfrm>
                <a:custGeom>
                  <a:avLst/>
                  <a:gdLst>
                    <a:gd name="T0" fmla="*/ 0 w 81"/>
                    <a:gd name="T1" fmla="*/ 0 h 414"/>
                    <a:gd name="T2" fmla="*/ 50 w 81"/>
                    <a:gd name="T3" fmla="*/ 351 h 414"/>
                    <a:gd name="T4" fmla="*/ 76 w 81"/>
                    <a:gd name="T5" fmla="*/ 376 h 414"/>
                    <a:gd name="T6" fmla="*/ 76 w 81"/>
                    <a:gd name="T7" fmla="*/ 414 h 4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1"/>
                    <a:gd name="T13" fmla="*/ 0 h 414"/>
                    <a:gd name="T14" fmla="*/ 81 w 81"/>
                    <a:gd name="T15" fmla="*/ 414 h 4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1" h="414">
                      <a:moveTo>
                        <a:pt x="0" y="0"/>
                      </a:moveTo>
                      <a:cubicBezTo>
                        <a:pt x="16" y="121"/>
                        <a:pt x="35" y="226"/>
                        <a:pt x="50" y="351"/>
                      </a:cubicBezTo>
                      <a:cubicBezTo>
                        <a:pt x="51" y="363"/>
                        <a:pt x="71" y="365"/>
                        <a:pt x="76" y="376"/>
                      </a:cubicBezTo>
                      <a:cubicBezTo>
                        <a:pt x="81" y="388"/>
                        <a:pt x="76" y="401"/>
                        <a:pt x="76" y="414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1" name="Group 90"/>
              <p:cNvGrpSpPr>
                <a:grpSpLocks/>
              </p:cNvGrpSpPr>
              <p:nvPr/>
            </p:nvGrpSpPr>
            <p:grpSpPr bwMode="auto">
              <a:xfrm>
                <a:off x="5459" y="1839"/>
                <a:ext cx="406" cy="587"/>
                <a:chOff x="912" y="717"/>
                <a:chExt cx="288" cy="801"/>
              </a:xfrm>
            </p:grpSpPr>
            <p:sp>
              <p:nvSpPr>
                <p:cNvPr id="348" name="Oval 91"/>
                <p:cNvSpPr>
                  <a:spLocks noChangeArrowheads="1"/>
                </p:cNvSpPr>
                <p:nvPr/>
              </p:nvSpPr>
              <p:spPr bwMode="auto">
                <a:xfrm>
                  <a:off x="912" y="717"/>
                  <a:ext cx="288" cy="387"/>
                </a:xfrm>
                <a:prstGeom prst="ellipse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49" name="Freeform 92"/>
                <p:cNvSpPr>
                  <a:spLocks/>
                </p:cNvSpPr>
                <p:nvPr/>
              </p:nvSpPr>
              <p:spPr bwMode="auto">
                <a:xfrm>
                  <a:off x="955" y="1089"/>
                  <a:ext cx="47" cy="426"/>
                </a:xfrm>
                <a:custGeom>
                  <a:avLst/>
                  <a:gdLst>
                    <a:gd name="T0" fmla="*/ 22 w 47"/>
                    <a:gd name="T1" fmla="*/ 0 h 426"/>
                    <a:gd name="T2" fmla="*/ 34 w 47"/>
                    <a:gd name="T3" fmla="*/ 213 h 426"/>
                    <a:gd name="T4" fmla="*/ 47 w 47"/>
                    <a:gd name="T5" fmla="*/ 426 h 426"/>
                    <a:gd name="T6" fmla="*/ 0 60000 65536"/>
                    <a:gd name="T7" fmla="*/ 0 60000 65536"/>
                    <a:gd name="T8" fmla="*/ 0 60000 65536"/>
                    <a:gd name="T9" fmla="*/ 0 w 47"/>
                    <a:gd name="T10" fmla="*/ 0 h 426"/>
                    <a:gd name="T11" fmla="*/ 47 w 47"/>
                    <a:gd name="T12" fmla="*/ 426 h 4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7" h="426">
                      <a:moveTo>
                        <a:pt x="22" y="0"/>
                      </a:moveTo>
                      <a:cubicBezTo>
                        <a:pt x="11" y="103"/>
                        <a:pt x="6" y="127"/>
                        <a:pt x="34" y="213"/>
                      </a:cubicBezTo>
                      <a:cubicBezTo>
                        <a:pt x="30" y="259"/>
                        <a:pt x="0" y="382"/>
                        <a:pt x="47" y="426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" name="Freeform 93"/>
                <p:cNvSpPr>
                  <a:spLocks/>
                </p:cNvSpPr>
                <p:nvPr/>
              </p:nvSpPr>
              <p:spPr bwMode="auto">
                <a:xfrm>
                  <a:off x="1104" y="1104"/>
                  <a:ext cx="81" cy="414"/>
                </a:xfrm>
                <a:custGeom>
                  <a:avLst/>
                  <a:gdLst>
                    <a:gd name="T0" fmla="*/ 0 w 81"/>
                    <a:gd name="T1" fmla="*/ 0 h 414"/>
                    <a:gd name="T2" fmla="*/ 50 w 81"/>
                    <a:gd name="T3" fmla="*/ 351 h 414"/>
                    <a:gd name="T4" fmla="*/ 76 w 81"/>
                    <a:gd name="T5" fmla="*/ 376 h 414"/>
                    <a:gd name="T6" fmla="*/ 76 w 81"/>
                    <a:gd name="T7" fmla="*/ 414 h 4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1"/>
                    <a:gd name="T13" fmla="*/ 0 h 414"/>
                    <a:gd name="T14" fmla="*/ 81 w 81"/>
                    <a:gd name="T15" fmla="*/ 414 h 4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1" h="414">
                      <a:moveTo>
                        <a:pt x="0" y="0"/>
                      </a:moveTo>
                      <a:cubicBezTo>
                        <a:pt x="16" y="121"/>
                        <a:pt x="35" y="226"/>
                        <a:pt x="50" y="351"/>
                      </a:cubicBezTo>
                      <a:cubicBezTo>
                        <a:pt x="51" y="363"/>
                        <a:pt x="71" y="365"/>
                        <a:pt x="76" y="376"/>
                      </a:cubicBezTo>
                      <a:cubicBezTo>
                        <a:pt x="81" y="388"/>
                        <a:pt x="76" y="401"/>
                        <a:pt x="76" y="414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2" name="Group 94"/>
              <p:cNvGrpSpPr>
                <a:grpSpLocks/>
              </p:cNvGrpSpPr>
              <p:nvPr/>
            </p:nvGrpSpPr>
            <p:grpSpPr bwMode="auto">
              <a:xfrm rot="10800000">
                <a:off x="5594" y="2371"/>
                <a:ext cx="406" cy="575"/>
                <a:chOff x="912" y="729"/>
                <a:chExt cx="288" cy="789"/>
              </a:xfrm>
            </p:grpSpPr>
            <p:sp>
              <p:nvSpPr>
                <p:cNvPr id="345" name="Oval 95"/>
                <p:cNvSpPr>
                  <a:spLocks noChangeArrowheads="1"/>
                </p:cNvSpPr>
                <p:nvPr/>
              </p:nvSpPr>
              <p:spPr bwMode="auto">
                <a:xfrm>
                  <a:off x="912" y="729"/>
                  <a:ext cx="288" cy="375"/>
                </a:xfrm>
                <a:prstGeom prst="ellipse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46" name="Freeform 96"/>
                <p:cNvSpPr>
                  <a:spLocks/>
                </p:cNvSpPr>
                <p:nvPr/>
              </p:nvSpPr>
              <p:spPr bwMode="auto">
                <a:xfrm>
                  <a:off x="955" y="1089"/>
                  <a:ext cx="47" cy="426"/>
                </a:xfrm>
                <a:custGeom>
                  <a:avLst/>
                  <a:gdLst>
                    <a:gd name="T0" fmla="*/ 22 w 47"/>
                    <a:gd name="T1" fmla="*/ 0 h 426"/>
                    <a:gd name="T2" fmla="*/ 34 w 47"/>
                    <a:gd name="T3" fmla="*/ 213 h 426"/>
                    <a:gd name="T4" fmla="*/ 47 w 47"/>
                    <a:gd name="T5" fmla="*/ 426 h 426"/>
                    <a:gd name="T6" fmla="*/ 0 60000 65536"/>
                    <a:gd name="T7" fmla="*/ 0 60000 65536"/>
                    <a:gd name="T8" fmla="*/ 0 60000 65536"/>
                    <a:gd name="T9" fmla="*/ 0 w 47"/>
                    <a:gd name="T10" fmla="*/ 0 h 426"/>
                    <a:gd name="T11" fmla="*/ 47 w 47"/>
                    <a:gd name="T12" fmla="*/ 426 h 4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7" h="426">
                      <a:moveTo>
                        <a:pt x="22" y="0"/>
                      </a:moveTo>
                      <a:cubicBezTo>
                        <a:pt x="11" y="103"/>
                        <a:pt x="6" y="127"/>
                        <a:pt x="34" y="213"/>
                      </a:cubicBezTo>
                      <a:cubicBezTo>
                        <a:pt x="30" y="259"/>
                        <a:pt x="0" y="382"/>
                        <a:pt x="47" y="426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7" name="Freeform 97"/>
                <p:cNvSpPr>
                  <a:spLocks/>
                </p:cNvSpPr>
                <p:nvPr/>
              </p:nvSpPr>
              <p:spPr bwMode="auto">
                <a:xfrm>
                  <a:off x="1104" y="1104"/>
                  <a:ext cx="81" cy="414"/>
                </a:xfrm>
                <a:custGeom>
                  <a:avLst/>
                  <a:gdLst>
                    <a:gd name="T0" fmla="*/ 0 w 81"/>
                    <a:gd name="T1" fmla="*/ 0 h 414"/>
                    <a:gd name="T2" fmla="*/ 50 w 81"/>
                    <a:gd name="T3" fmla="*/ 351 h 414"/>
                    <a:gd name="T4" fmla="*/ 76 w 81"/>
                    <a:gd name="T5" fmla="*/ 376 h 414"/>
                    <a:gd name="T6" fmla="*/ 76 w 81"/>
                    <a:gd name="T7" fmla="*/ 414 h 4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1"/>
                    <a:gd name="T13" fmla="*/ 0 h 414"/>
                    <a:gd name="T14" fmla="*/ 81 w 81"/>
                    <a:gd name="T15" fmla="*/ 414 h 4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1" h="414">
                      <a:moveTo>
                        <a:pt x="0" y="0"/>
                      </a:moveTo>
                      <a:cubicBezTo>
                        <a:pt x="16" y="121"/>
                        <a:pt x="35" y="226"/>
                        <a:pt x="50" y="351"/>
                      </a:cubicBezTo>
                      <a:cubicBezTo>
                        <a:pt x="51" y="363"/>
                        <a:pt x="71" y="365"/>
                        <a:pt x="76" y="376"/>
                      </a:cubicBezTo>
                      <a:cubicBezTo>
                        <a:pt x="81" y="388"/>
                        <a:pt x="76" y="401"/>
                        <a:pt x="76" y="414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3" name="Group 98"/>
              <p:cNvGrpSpPr>
                <a:grpSpLocks/>
              </p:cNvGrpSpPr>
              <p:nvPr/>
            </p:nvGrpSpPr>
            <p:grpSpPr bwMode="auto">
              <a:xfrm>
                <a:off x="3386" y="1969"/>
                <a:ext cx="406" cy="479"/>
                <a:chOff x="912" y="864"/>
                <a:chExt cx="288" cy="654"/>
              </a:xfrm>
            </p:grpSpPr>
            <p:sp>
              <p:nvSpPr>
                <p:cNvPr id="342" name="Oval 99"/>
                <p:cNvSpPr>
                  <a:spLocks noChangeArrowheads="1"/>
                </p:cNvSpPr>
                <p:nvPr/>
              </p:nvSpPr>
              <p:spPr bwMode="auto">
                <a:xfrm>
                  <a:off x="912" y="864"/>
                  <a:ext cx="288" cy="240"/>
                </a:xfrm>
                <a:prstGeom prst="ellipse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43" name="Freeform 100"/>
                <p:cNvSpPr>
                  <a:spLocks/>
                </p:cNvSpPr>
                <p:nvPr/>
              </p:nvSpPr>
              <p:spPr bwMode="auto">
                <a:xfrm>
                  <a:off x="955" y="1089"/>
                  <a:ext cx="47" cy="426"/>
                </a:xfrm>
                <a:custGeom>
                  <a:avLst/>
                  <a:gdLst>
                    <a:gd name="T0" fmla="*/ 22 w 47"/>
                    <a:gd name="T1" fmla="*/ 0 h 426"/>
                    <a:gd name="T2" fmla="*/ 34 w 47"/>
                    <a:gd name="T3" fmla="*/ 213 h 426"/>
                    <a:gd name="T4" fmla="*/ 47 w 47"/>
                    <a:gd name="T5" fmla="*/ 426 h 426"/>
                    <a:gd name="T6" fmla="*/ 0 60000 65536"/>
                    <a:gd name="T7" fmla="*/ 0 60000 65536"/>
                    <a:gd name="T8" fmla="*/ 0 60000 65536"/>
                    <a:gd name="T9" fmla="*/ 0 w 47"/>
                    <a:gd name="T10" fmla="*/ 0 h 426"/>
                    <a:gd name="T11" fmla="*/ 47 w 47"/>
                    <a:gd name="T12" fmla="*/ 426 h 4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7" h="426">
                      <a:moveTo>
                        <a:pt x="22" y="0"/>
                      </a:moveTo>
                      <a:cubicBezTo>
                        <a:pt x="11" y="103"/>
                        <a:pt x="6" y="127"/>
                        <a:pt x="34" y="213"/>
                      </a:cubicBezTo>
                      <a:cubicBezTo>
                        <a:pt x="30" y="259"/>
                        <a:pt x="0" y="382"/>
                        <a:pt x="47" y="426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" name="Freeform 101"/>
                <p:cNvSpPr>
                  <a:spLocks/>
                </p:cNvSpPr>
                <p:nvPr/>
              </p:nvSpPr>
              <p:spPr bwMode="auto">
                <a:xfrm>
                  <a:off x="1104" y="1104"/>
                  <a:ext cx="81" cy="414"/>
                </a:xfrm>
                <a:custGeom>
                  <a:avLst/>
                  <a:gdLst>
                    <a:gd name="T0" fmla="*/ 0 w 81"/>
                    <a:gd name="T1" fmla="*/ 0 h 414"/>
                    <a:gd name="T2" fmla="*/ 50 w 81"/>
                    <a:gd name="T3" fmla="*/ 351 h 414"/>
                    <a:gd name="T4" fmla="*/ 76 w 81"/>
                    <a:gd name="T5" fmla="*/ 376 h 414"/>
                    <a:gd name="T6" fmla="*/ 76 w 81"/>
                    <a:gd name="T7" fmla="*/ 414 h 4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1"/>
                    <a:gd name="T13" fmla="*/ 0 h 414"/>
                    <a:gd name="T14" fmla="*/ 81 w 81"/>
                    <a:gd name="T15" fmla="*/ 414 h 4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1" h="414">
                      <a:moveTo>
                        <a:pt x="0" y="0"/>
                      </a:moveTo>
                      <a:cubicBezTo>
                        <a:pt x="16" y="121"/>
                        <a:pt x="35" y="226"/>
                        <a:pt x="50" y="351"/>
                      </a:cubicBezTo>
                      <a:cubicBezTo>
                        <a:pt x="51" y="363"/>
                        <a:pt x="71" y="365"/>
                        <a:pt x="76" y="376"/>
                      </a:cubicBezTo>
                      <a:cubicBezTo>
                        <a:pt x="81" y="388"/>
                        <a:pt x="76" y="401"/>
                        <a:pt x="76" y="414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4" name="Group 102"/>
              <p:cNvGrpSpPr>
                <a:grpSpLocks/>
              </p:cNvGrpSpPr>
              <p:nvPr/>
            </p:nvGrpSpPr>
            <p:grpSpPr bwMode="auto">
              <a:xfrm>
                <a:off x="912" y="1920"/>
                <a:ext cx="406" cy="479"/>
                <a:chOff x="912" y="864"/>
                <a:chExt cx="288" cy="654"/>
              </a:xfrm>
            </p:grpSpPr>
            <p:sp>
              <p:nvSpPr>
                <p:cNvPr id="339" name="Oval 103"/>
                <p:cNvSpPr>
                  <a:spLocks noChangeArrowheads="1"/>
                </p:cNvSpPr>
                <p:nvPr/>
              </p:nvSpPr>
              <p:spPr bwMode="auto">
                <a:xfrm>
                  <a:off x="912" y="864"/>
                  <a:ext cx="288" cy="240"/>
                </a:xfrm>
                <a:prstGeom prst="ellipse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40" name="Freeform 104"/>
                <p:cNvSpPr>
                  <a:spLocks/>
                </p:cNvSpPr>
                <p:nvPr/>
              </p:nvSpPr>
              <p:spPr bwMode="auto">
                <a:xfrm>
                  <a:off x="955" y="1089"/>
                  <a:ext cx="47" cy="426"/>
                </a:xfrm>
                <a:custGeom>
                  <a:avLst/>
                  <a:gdLst>
                    <a:gd name="T0" fmla="*/ 22 w 47"/>
                    <a:gd name="T1" fmla="*/ 0 h 426"/>
                    <a:gd name="T2" fmla="*/ 34 w 47"/>
                    <a:gd name="T3" fmla="*/ 213 h 426"/>
                    <a:gd name="T4" fmla="*/ 47 w 47"/>
                    <a:gd name="T5" fmla="*/ 426 h 426"/>
                    <a:gd name="T6" fmla="*/ 0 60000 65536"/>
                    <a:gd name="T7" fmla="*/ 0 60000 65536"/>
                    <a:gd name="T8" fmla="*/ 0 60000 65536"/>
                    <a:gd name="T9" fmla="*/ 0 w 47"/>
                    <a:gd name="T10" fmla="*/ 0 h 426"/>
                    <a:gd name="T11" fmla="*/ 47 w 47"/>
                    <a:gd name="T12" fmla="*/ 426 h 4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7" h="426">
                      <a:moveTo>
                        <a:pt x="22" y="0"/>
                      </a:moveTo>
                      <a:cubicBezTo>
                        <a:pt x="11" y="103"/>
                        <a:pt x="6" y="127"/>
                        <a:pt x="34" y="213"/>
                      </a:cubicBezTo>
                      <a:cubicBezTo>
                        <a:pt x="30" y="259"/>
                        <a:pt x="0" y="382"/>
                        <a:pt x="47" y="426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" name="Freeform 105"/>
                <p:cNvSpPr>
                  <a:spLocks/>
                </p:cNvSpPr>
                <p:nvPr/>
              </p:nvSpPr>
              <p:spPr bwMode="auto">
                <a:xfrm>
                  <a:off x="1104" y="1104"/>
                  <a:ext cx="81" cy="414"/>
                </a:xfrm>
                <a:custGeom>
                  <a:avLst/>
                  <a:gdLst>
                    <a:gd name="T0" fmla="*/ 0 w 81"/>
                    <a:gd name="T1" fmla="*/ 0 h 414"/>
                    <a:gd name="T2" fmla="*/ 50 w 81"/>
                    <a:gd name="T3" fmla="*/ 351 h 414"/>
                    <a:gd name="T4" fmla="*/ 76 w 81"/>
                    <a:gd name="T5" fmla="*/ 376 h 414"/>
                    <a:gd name="T6" fmla="*/ 76 w 81"/>
                    <a:gd name="T7" fmla="*/ 414 h 4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1"/>
                    <a:gd name="T13" fmla="*/ 0 h 414"/>
                    <a:gd name="T14" fmla="*/ 81 w 81"/>
                    <a:gd name="T15" fmla="*/ 414 h 4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1" h="414">
                      <a:moveTo>
                        <a:pt x="0" y="0"/>
                      </a:moveTo>
                      <a:cubicBezTo>
                        <a:pt x="16" y="121"/>
                        <a:pt x="35" y="226"/>
                        <a:pt x="50" y="351"/>
                      </a:cubicBezTo>
                      <a:cubicBezTo>
                        <a:pt x="51" y="363"/>
                        <a:pt x="71" y="365"/>
                        <a:pt x="76" y="376"/>
                      </a:cubicBezTo>
                      <a:cubicBezTo>
                        <a:pt x="81" y="388"/>
                        <a:pt x="76" y="401"/>
                        <a:pt x="76" y="414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5" name="Group 106"/>
              <p:cNvGrpSpPr>
                <a:grpSpLocks/>
              </p:cNvGrpSpPr>
              <p:nvPr/>
            </p:nvGrpSpPr>
            <p:grpSpPr bwMode="auto">
              <a:xfrm>
                <a:off x="1344" y="1813"/>
                <a:ext cx="406" cy="587"/>
                <a:chOff x="912" y="717"/>
                <a:chExt cx="288" cy="801"/>
              </a:xfrm>
            </p:grpSpPr>
            <p:sp>
              <p:nvSpPr>
                <p:cNvPr id="336" name="Oval 107"/>
                <p:cNvSpPr>
                  <a:spLocks noChangeArrowheads="1"/>
                </p:cNvSpPr>
                <p:nvPr/>
              </p:nvSpPr>
              <p:spPr bwMode="auto">
                <a:xfrm>
                  <a:off x="912" y="717"/>
                  <a:ext cx="288" cy="387"/>
                </a:xfrm>
                <a:prstGeom prst="ellipse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37" name="Freeform 108"/>
                <p:cNvSpPr>
                  <a:spLocks/>
                </p:cNvSpPr>
                <p:nvPr/>
              </p:nvSpPr>
              <p:spPr bwMode="auto">
                <a:xfrm>
                  <a:off x="955" y="1089"/>
                  <a:ext cx="47" cy="426"/>
                </a:xfrm>
                <a:custGeom>
                  <a:avLst/>
                  <a:gdLst>
                    <a:gd name="T0" fmla="*/ 22 w 47"/>
                    <a:gd name="T1" fmla="*/ 0 h 426"/>
                    <a:gd name="T2" fmla="*/ 34 w 47"/>
                    <a:gd name="T3" fmla="*/ 213 h 426"/>
                    <a:gd name="T4" fmla="*/ 47 w 47"/>
                    <a:gd name="T5" fmla="*/ 426 h 426"/>
                    <a:gd name="T6" fmla="*/ 0 60000 65536"/>
                    <a:gd name="T7" fmla="*/ 0 60000 65536"/>
                    <a:gd name="T8" fmla="*/ 0 60000 65536"/>
                    <a:gd name="T9" fmla="*/ 0 w 47"/>
                    <a:gd name="T10" fmla="*/ 0 h 426"/>
                    <a:gd name="T11" fmla="*/ 47 w 47"/>
                    <a:gd name="T12" fmla="*/ 426 h 4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7" h="426">
                      <a:moveTo>
                        <a:pt x="22" y="0"/>
                      </a:moveTo>
                      <a:cubicBezTo>
                        <a:pt x="11" y="103"/>
                        <a:pt x="6" y="127"/>
                        <a:pt x="34" y="213"/>
                      </a:cubicBezTo>
                      <a:cubicBezTo>
                        <a:pt x="30" y="259"/>
                        <a:pt x="0" y="382"/>
                        <a:pt x="47" y="426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" name="Freeform 109"/>
                <p:cNvSpPr>
                  <a:spLocks/>
                </p:cNvSpPr>
                <p:nvPr/>
              </p:nvSpPr>
              <p:spPr bwMode="auto">
                <a:xfrm>
                  <a:off x="1104" y="1104"/>
                  <a:ext cx="81" cy="414"/>
                </a:xfrm>
                <a:custGeom>
                  <a:avLst/>
                  <a:gdLst>
                    <a:gd name="T0" fmla="*/ 0 w 81"/>
                    <a:gd name="T1" fmla="*/ 0 h 414"/>
                    <a:gd name="T2" fmla="*/ 50 w 81"/>
                    <a:gd name="T3" fmla="*/ 351 h 414"/>
                    <a:gd name="T4" fmla="*/ 76 w 81"/>
                    <a:gd name="T5" fmla="*/ 376 h 414"/>
                    <a:gd name="T6" fmla="*/ 76 w 81"/>
                    <a:gd name="T7" fmla="*/ 414 h 4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1"/>
                    <a:gd name="T13" fmla="*/ 0 h 414"/>
                    <a:gd name="T14" fmla="*/ 81 w 81"/>
                    <a:gd name="T15" fmla="*/ 414 h 4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1" h="414">
                      <a:moveTo>
                        <a:pt x="0" y="0"/>
                      </a:moveTo>
                      <a:cubicBezTo>
                        <a:pt x="16" y="121"/>
                        <a:pt x="35" y="226"/>
                        <a:pt x="50" y="351"/>
                      </a:cubicBezTo>
                      <a:cubicBezTo>
                        <a:pt x="51" y="363"/>
                        <a:pt x="71" y="365"/>
                        <a:pt x="76" y="376"/>
                      </a:cubicBezTo>
                      <a:cubicBezTo>
                        <a:pt x="81" y="388"/>
                        <a:pt x="76" y="401"/>
                        <a:pt x="76" y="414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6" name="Group 110"/>
              <p:cNvGrpSpPr>
                <a:grpSpLocks/>
              </p:cNvGrpSpPr>
              <p:nvPr/>
            </p:nvGrpSpPr>
            <p:grpSpPr bwMode="auto">
              <a:xfrm>
                <a:off x="1728" y="1813"/>
                <a:ext cx="406" cy="587"/>
                <a:chOff x="912" y="717"/>
                <a:chExt cx="288" cy="801"/>
              </a:xfrm>
            </p:grpSpPr>
            <p:sp>
              <p:nvSpPr>
                <p:cNvPr id="333" name="Oval 111"/>
                <p:cNvSpPr>
                  <a:spLocks noChangeArrowheads="1"/>
                </p:cNvSpPr>
                <p:nvPr/>
              </p:nvSpPr>
              <p:spPr bwMode="auto">
                <a:xfrm>
                  <a:off x="912" y="717"/>
                  <a:ext cx="288" cy="387"/>
                </a:xfrm>
                <a:prstGeom prst="ellipse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34" name="Freeform 112"/>
                <p:cNvSpPr>
                  <a:spLocks/>
                </p:cNvSpPr>
                <p:nvPr/>
              </p:nvSpPr>
              <p:spPr bwMode="auto">
                <a:xfrm>
                  <a:off x="955" y="1089"/>
                  <a:ext cx="47" cy="426"/>
                </a:xfrm>
                <a:custGeom>
                  <a:avLst/>
                  <a:gdLst>
                    <a:gd name="T0" fmla="*/ 22 w 47"/>
                    <a:gd name="T1" fmla="*/ 0 h 426"/>
                    <a:gd name="T2" fmla="*/ 34 w 47"/>
                    <a:gd name="T3" fmla="*/ 213 h 426"/>
                    <a:gd name="T4" fmla="*/ 47 w 47"/>
                    <a:gd name="T5" fmla="*/ 426 h 426"/>
                    <a:gd name="T6" fmla="*/ 0 60000 65536"/>
                    <a:gd name="T7" fmla="*/ 0 60000 65536"/>
                    <a:gd name="T8" fmla="*/ 0 60000 65536"/>
                    <a:gd name="T9" fmla="*/ 0 w 47"/>
                    <a:gd name="T10" fmla="*/ 0 h 426"/>
                    <a:gd name="T11" fmla="*/ 47 w 47"/>
                    <a:gd name="T12" fmla="*/ 426 h 4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7" h="426">
                      <a:moveTo>
                        <a:pt x="22" y="0"/>
                      </a:moveTo>
                      <a:cubicBezTo>
                        <a:pt x="11" y="103"/>
                        <a:pt x="6" y="127"/>
                        <a:pt x="34" y="213"/>
                      </a:cubicBezTo>
                      <a:cubicBezTo>
                        <a:pt x="30" y="259"/>
                        <a:pt x="0" y="382"/>
                        <a:pt x="47" y="426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" name="Freeform 113"/>
                <p:cNvSpPr>
                  <a:spLocks/>
                </p:cNvSpPr>
                <p:nvPr/>
              </p:nvSpPr>
              <p:spPr bwMode="auto">
                <a:xfrm>
                  <a:off x="1104" y="1104"/>
                  <a:ext cx="81" cy="414"/>
                </a:xfrm>
                <a:custGeom>
                  <a:avLst/>
                  <a:gdLst>
                    <a:gd name="T0" fmla="*/ 0 w 81"/>
                    <a:gd name="T1" fmla="*/ 0 h 414"/>
                    <a:gd name="T2" fmla="*/ 50 w 81"/>
                    <a:gd name="T3" fmla="*/ 351 h 414"/>
                    <a:gd name="T4" fmla="*/ 76 w 81"/>
                    <a:gd name="T5" fmla="*/ 376 h 414"/>
                    <a:gd name="T6" fmla="*/ 76 w 81"/>
                    <a:gd name="T7" fmla="*/ 414 h 4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1"/>
                    <a:gd name="T13" fmla="*/ 0 h 414"/>
                    <a:gd name="T14" fmla="*/ 81 w 81"/>
                    <a:gd name="T15" fmla="*/ 414 h 4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1" h="414">
                      <a:moveTo>
                        <a:pt x="0" y="0"/>
                      </a:moveTo>
                      <a:cubicBezTo>
                        <a:pt x="16" y="121"/>
                        <a:pt x="35" y="226"/>
                        <a:pt x="50" y="351"/>
                      </a:cubicBezTo>
                      <a:cubicBezTo>
                        <a:pt x="51" y="363"/>
                        <a:pt x="71" y="365"/>
                        <a:pt x="76" y="376"/>
                      </a:cubicBezTo>
                      <a:cubicBezTo>
                        <a:pt x="81" y="388"/>
                        <a:pt x="76" y="401"/>
                        <a:pt x="76" y="414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7" name="Group 115"/>
              <p:cNvGrpSpPr>
                <a:grpSpLocks/>
              </p:cNvGrpSpPr>
              <p:nvPr/>
            </p:nvGrpSpPr>
            <p:grpSpPr bwMode="auto">
              <a:xfrm rot="10800000">
                <a:off x="3216" y="2400"/>
                <a:ext cx="406" cy="479"/>
                <a:chOff x="912" y="864"/>
                <a:chExt cx="288" cy="654"/>
              </a:xfrm>
            </p:grpSpPr>
            <p:sp>
              <p:nvSpPr>
                <p:cNvPr id="330" name="Oval 116"/>
                <p:cNvSpPr>
                  <a:spLocks noChangeArrowheads="1"/>
                </p:cNvSpPr>
                <p:nvPr/>
              </p:nvSpPr>
              <p:spPr bwMode="auto">
                <a:xfrm>
                  <a:off x="912" y="864"/>
                  <a:ext cx="288" cy="240"/>
                </a:xfrm>
                <a:prstGeom prst="ellipse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31" name="Freeform 117"/>
                <p:cNvSpPr>
                  <a:spLocks/>
                </p:cNvSpPr>
                <p:nvPr/>
              </p:nvSpPr>
              <p:spPr bwMode="auto">
                <a:xfrm>
                  <a:off x="955" y="1089"/>
                  <a:ext cx="47" cy="426"/>
                </a:xfrm>
                <a:custGeom>
                  <a:avLst/>
                  <a:gdLst>
                    <a:gd name="T0" fmla="*/ 22 w 47"/>
                    <a:gd name="T1" fmla="*/ 0 h 426"/>
                    <a:gd name="T2" fmla="*/ 34 w 47"/>
                    <a:gd name="T3" fmla="*/ 213 h 426"/>
                    <a:gd name="T4" fmla="*/ 47 w 47"/>
                    <a:gd name="T5" fmla="*/ 426 h 426"/>
                    <a:gd name="T6" fmla="*/ 0 60000 65536"/>
                    <a:gd name="T7" fmla="*/ 0 60000 65536"/>
                    <a:gd name="T8" fmla="*/ 0 60000 65536"/>
                    <a:gd name="T9" fmla="*/ 0 w 47"/>
                    <a:gd name="T10" fmla="*/ 0 h 426"/>
                    <a:gd name="T11" fmla="*/ 47 w 47"/>
                    <a:gd name="T12" fmla="*/ 426 h 4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7" h="426">
                      <a:moveTo>
                        <a:pt x="22" y="0"/>
                      </a:moveTo>
                      <a:cubicBezTo>
                        <a:pt x="11" y="103"/>
                        <a:pt x="6" y="127"/>
                        <a:pt x="34" y="213"/>
                      </a:cubicBezTo>
                      <a:cubicBezTo>
                        <a:pt x="30" y="259"/>
                        <a:pt x="0" y="382"/>
                        <a:pt x="47" y="426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" name="Freeform 118"/>
                <p:cNvSpPr>
                  <a:spLocks/>
                </p:cNvSpPr>
                <p:nvPr/>
              </p:nvSpPr>
              <p:spPr bwMode="auto">
                <a:xfrm>
                  <a:off x="1104" y="1104"/>
                  <a:ext cx="81" cy="414"/>
                </a:xfrm>
                <a:custGeom>
                  <a:avLst/>
                  <a:gdLst>
                    <a:gd name="T0" fmla="*/ 0 w 81"/>
                    <a:gd name="T1" fmla="*/ 0 h 414"/>
                    <a:gd name="T2" fmla="*/ 50 w 81"/>
                    <a:gd name="T3" fmla="*/ 351 h 414"/>
                    <a:gd name="T4" fmla="*/ 76 w 81"/>
                    <a:gd name="T5" fmla="*/ 376 h 414"/>
                    <a:gd name="T6" fmla="*/ 76 w 81"/>
                    <a:gd name="T7" fmla="*/ 414 h 4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1"/>
                    <a:gd name="T13" fmla="*/ 0 h 414"/>
                    <a:gd name="T14" fmla="*/ 81 w 81"/>
                    <a:gd name="T15" fmla="*/ 414 h 4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1" h="414">
                      <a:moveTo>
                        <a:pt x="0" y="0"/>
                      </a:moveTo>
                      <a:cubicBezTo>
                        <a:pt x="16" y="121"/>
                        <a:pt x="35" y="226"/>
                        <a:pt x="50" y="351"/>
                      </a:cubicBezTo>
                      <a:cubicBezTo>
                        <a:pt x="51" y="363"/>
                        <a:pt x="71" y="365"/>
                        <a:pt x="76" y="376"/>
                      </a:cubicBezTo>
                      <a:cubicBezTo>
                        <a:pt x="81" y="388"/>
                        <a:pt x="76" y="401"/>
                        <a:pt x="76" y="414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8" name="Group 119"/>
              <p:cNvGrpSpPr>
                <a:grpSpLocks/>
              </p:cNvGrpSpPr>
              <p:nvPr/>
            </p:nvGrpSpPr>
            <p:grpSpPr bwMode="auto">
              <a:xfrm rot="10800000">
                <a:off x="3984" y="2400"/>
                <a:ext cx="406" cy="578"/>
                <a:chOff x="912" y="729"/>
                <a:chExt cx="288" cy="789"/>
              </a:xfrm>
            </p:grpSpPr>
            <p:sp>
              <p:nvSpPr>
                <p:cNvPr id="327" name="Oval 120"/>
                <p:cNvSpPr>
                  <a:spLocks noChangeArrowheads="1"/>
                </p:cNvSpPr>
                <p:nvPr/>
              </p:nvSpPr>
              <p:spPr bwMode="auto">
                <a:xfrm>
                  <a:off x="912" y="729"/>
                  <a:ext cx="288" cy="375"/>
                </a:xfrm>
                <a:prstGeom prst="ellipse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28" name="Freeform 121"/>
                <p:cNvSpPr>
                  <a:spLocks/>
                </p:cNvSpPr>
                <p:nvPr/>
              </p:nvSpPr>
              <p:spPr bwMode="auto">
                <a:xfrm>
                  <a:off x="955" y="1089"/>
                  <a:ext cx="47" cy="426"/>
                </a:xfrm>
                <a:custGeom>
                  <a:avLst/>
                  <a:gdLst>
                    <a:gd name="T0" fmla="*/ 22 w 47"/>
                    <a:gd name="T1" fmla="*/ 0 h 426"/>
                    <a:gd name="T2" fmla="*/ 34 w 47"/>
                    <a:gd name="T3" fmla="*/ 213 h 426"/>
                    <a:gd name="T4" fmla="*/ 47 w 47"/>
                    <a:gd name="T5" fmla="*/ 426 h 426"/>
                    <a:gd name="T6" fmla="*/ 0 60000 65536"/>
                    <a:gd name="T7" fmla="*/ 0 60000 65536"/>
                    <a:gd name="T8" fmla="*/ 0 60000 65536"/>
                    <a:gd name="T9" fmla="*/ 0 w 47"/>
                    <a:gd name="T10" fmla="*/ 0 h 426"/>
                    <a:gd name="T11" fmla="*/ 47 w 47"/>
                    <a:gd name="T12" fmla="*/ 426 h 4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7" h="426">
                      <a:moveTo>
                        <a:pt x="22" y="0"/>
                      </a:moveTo>
                      <a:cubicBezTo>
                        <a:pt x="11" y="103"/>
                        <a:pt x="6" y="127"/>
                        <a:pt x="34" y="213"/>
                      </a:cubicBezTo>
                      <a:cubicBezTo>
                        <a:pt x="30" y="259"/>
                        <a:pt x="0" y="382"/>
                        <a:pt x="47" y="426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" name="Freeform 122"/>
                <p:cNvSpPr>
                  <a:spLocks/>
                </p:cNvSpPr>
                <p:nvPr/>
              </p:nvSpPr>
              <p:spPr bwMode="auto">
                <a:xfrm>
                  <a:off x="1104" y="1104"/>
                  <a:ext cx="81" cy="414"/>
                </a:xfrm>
                <a:custGeom>
                  <a:avLst/>
                  <a:gdLst>
                    <a:gd name="T0" fmla="*/ 0 w 81"/>
                    <a:gd name="T1" fmla="*/ 0 h 414"/>
                    <a:gd name="T2" fmla="*/ 50 w 81"/>
                    <a:gd name="T3" fmla="*/ 351 h 414"/>
                    <a:gd name="T4" fmla="*/ 76 w 81"/>
                    <a:gd name="T5" fmla="*/ 376 h 414"/>
                    <a:gd name="T6" fmla="*/ 76 w 81"/>
                    <a:gd name="T7" fmla="*/ 414 h 4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1"/>
                    <a:gd name="T13" fmla="*/ 0 h 414"/>
                    <a:gd name="T14" fmla="*/ 81 w 81"/>
                    <a:gd name="T15" fmla="*/ 414 h 4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1" h="414">
                      <a:moveTo>
                        <a:pt x="0" y="0"/>
                      </a:moveTo>
                      <a:cubicBezTo>
                        <a:pt x="16" y="121"/>
                        <a:pt x="35" y="226"/>
                        <a:pt x="50" y="351"/>
                      </a:cubicBezTo>
                      <a:cubicBezTo>
                        <a:pt x="51" y="363"/>
                        <a:pt x="71" y="365"/>
                        <a:pt x="76" y="376"/>
                      </a:cubicBezTo>
                      <a:cubicBezTo>
                        <a:pt x="81" y="388"/>
                        <a:pt x="76" y="401"/>
                        <a:pt x="76" y="414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9" name="Group 123"/>
              <p:cNvGrpSpPr>
                <a:grpSpLocks/>
              </p:cNvGrpSpPr>
              <p:nvPr/>
            </p:nvGrpSpPr>
            <p:grpSpPr bwMode="auto">
              <a:xfrm rot="10800000">
                <a:off x="3600" y="2400"/>
                <a:ext cx="406" cy="578"/>
                <a:chOff x="912" y="729"/>
                <a:chExt cx="288" cy="789"/>
              </a:xfrm>
            </p:grpSpPr>
            <p:sp>
              <p:nvSpPr>
                <p:cNvPr id="324" name="Oval 124"/>
                <p:cNvSpPr>
                  <a:spLocks noChangeArrowheads="1"/>
                </p:cNvSpPr>
                <p:nvPr/>
              </p:nvSpPr>
              <p:spPr bwMode="auto">
                <a:xfrm>
                  <a:off x="912" y="729"/>
                  <a:ext cx="288" cy="375"/>
                </a:xfrm>
                <a:prstGeom prst="ellipse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25" name="Freeform 125"/>
                <p:cNvSpPr>
                  <a:spLocks/>
                </p:cNvSpPr>
                <p:nvPr/>
              </p:nvSpPr>
              <p:spPr bwMode="auto">
                <a:xfrm>
                  <a:off x="955" y="1089"/>
                  <a:ext cx="47" cy="426"/>
                </a:xfrm>
                <a:custGeom>
                  <a:avLst/>
                  <a:gdLst>
                    <a:gd name="T0" fmla="*/ 22 w 47"/>
                    <a:gd name="T1" fmla="*/ 0 h 426"/>
                    <a:gd name="T2" fmla="*/ 34 w 47"/>
                    <a:gd name="T3" fmla="*/ 213 h 426"/>
                    <a:gd name="T4" fmla="*/ 47 w 47"/>
                    <a:gd name="T5" fmla="*/ 426 h 426"/>
                    <a:gd name="T6" fmla="*/ 0 60000 65536"/>
                    <a:gd name="T7" fmla="*/ 0 60000 65536"/>
                    <a:gd name="T8" fmla="*/ 0 60000 65536"/>
                    <a:gd name="T9" fmla="*/ 0 w 47"/>
                    <a:gd name="T10" fmla="*/ 0 h 426"/>
                    <a:gd name="T11" fmla="*/ 47 w 47"/>
                    <a:gd name="T12" fmla="*/ 426 h 4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7" h="426">
                      <a:moveTo>
                        <a:pt x="22" y="0"/>
                      </a:moveTo>
                      <a:cubicBezTo>
                        <a:pt x="11" y="103"/>
                        <a:pt x="6" y="127"/>
                        <a:pt x="34" y="213"/>
                      </a:cubicBezTo>
                      <a:cubicBezTo>
                        <a:pt x="30" y="259"/>
                        <a:pt x="0" y="382"/>
                        <a:pt x="47" y="426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6" name="Freeform 126"/>
                <p:cNvSpPr>
                  <a:spLocks/>
                </p:cNvSpPr>
                <p:nvPr/>
              </p:nvSpPr>
              <p:spPr bwMode="auto">
                <a:xfrm>
                  <a:off x="1104" y="1104"/>
                  <a:ext cx="81" cy="414"/>
                </a:xfrm>
                <a:custGeom>
                  <a:avLst/>
                  <a:gdLst>
                    <a:gd name="T0" fmla="*/ 0 w 81"/>
                    <a:gd name="T1" fmla="*/ 0 h 414"/>
                    <a:gd name="T2" fmla="*/ 50 w 81"/>
                    <a:gd name="T3" fmla="*/ 351 h 414"/>
                    <a:gd name="T4" fmla="*/ 76 w 81"/>
                    <a:gd name="T5" fmla="*/ 376 h 414"/>
                    <a:gd name="T6" fmla="*/ 76 w 81"/>
                    <a:gd name="T7" fmla="*/ 414 h 4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1"/>
                    <a:gd name="T13" fmla="*/ 0 h 414"/>
                    <a:gd name="T14" fmla="*/ 81 w 81"/>
                    <a:gd name="T15" fmla="*/ 414 h 4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1" h="414">
                      <a:moveTo>
                        <a:pt x="0" y="0"/>
                      </a:moveTo>
                      <a:cubicBezTo>
                        <a:pt x="16" y="121"/>
                        <a:pt x="35" y="226"/>
                        <a:pt x="50" y="351"/>
                      </a:cubicBezTo>
                      <a:cubicBezTo>
                        <a:pt x="51" y="363"/>
                        <a:pt x="71" y="365"/>
                        <a:pt x="76" y="376"/>
                      </a:cubicBezTo>
                      <a:cubicBezTo>
                        <a:pt x="81" y="388"/>
                        <a:pt x="76" y="401"/>
                        <a:pt x="76" y="414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0" name="Group 127"/>
              <p:cNvGrpSpPr>
                <a:grpSpLocks/>
              </p:cNvGrpSpPr>
              <p:nvPr/>
            </p:nvGrpSpPr>
            <p:grpSpPr bwMode="auto">
              <a:xfrm>
                <a:off x="3792" y="1861"/>
                <a:ext cx="406" cy="587"/>
                <a:chOff x="912" y="717"/>
                <a:chExt cx="288" cy="801"/>
              </a:xfrm>
            </p:grpSpPr>
            <p:sp>
              <p:nvSpPr>
                <p:cNvPr id="321" name="Oval 128"/>
                <p:cNvSpPr>
                  <a:spLocks noChangeArrowheads="1"/>
                </p:cNvSpPr>
                <p:nvPr/>
              </p:nvSpPr>
              <p:spPr bwMode="auto">
                <a:xfrm>
                  <a:off x="912" y="717"/>
                  <a:ext cx="288" cy="387"/>
                </a:xfrm>
                <a:prstGeom prst="ellipse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22" name="Freeform 129"/>
                <p:cNvSpPr>
                  <a:spLocks/>
                </p:cNvSpPr>
                <p:nvPr/>
              </p:nvSpPr>
              <p:spPr bwMode="auto">
                <a:xfrm>
                  <a:off x="955" y="1089"/>
                  <a:ext cx="47" cy="426"/>
                </a:xfrm>
                <a:custGeom>
                  <a:avLst/>
                  <a:gdLst>
                    <a:gd name="T0" fmla="*/ 22 w 47"/>
                    <a:gd name="T1" fmla="*/ 0 h 426"/>
                    <a:gd name="T2" fmla="*/ 34 w 47"/>
                    <a:gd name="T3" fmla="*/ 213 h 426"/>
                    <a:gd name="T4" fmla="*/ 47 w 47"/>
                    <a:gd name="T5" fmla="*/ 426 h 426"/>
                    <a:gd name="T6" fmla="*/ 0 60000 65536"/>
                    <a:gd name="T7" fmla="*/ 0 60000 65536"/>
                    <a:gd name="T8" fmla="*/ 0 60000 65536"/>
                    <a:gd name="T9" fmla="*/ 0 w 47"/>
                    <a:gd name="T10" fmla="*/ 0 h 426"/>
                    <a:gd name="T11" fmla="*/ 47 w 47"/>
                    <a:gd name="T12" fmla="*/ 426 h 4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7" h="426">
                      <a:moveTo>
                        <a:pt x="22" y="0"/>
                      </a:moveTo>
                      <a:cubicBezTo>
                        <a:pt x="11" y="103"/>
                        <a:pt x="6" y="127"/>
                        <a:pt x="34" y="213"/>
                      </a:cubicBezTo>
                      <a:cubicBezTo>
                        <a:pt x="30" y="259"/>
                        <a:pt x="0" y="382"/>
                        <a:pt x="47" y="426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" name="Freeform 130"/>
                <p:cNvSpPr>
                  <a:spLocks/>
                </p:cNvSpPr>
                <p:nvPr/>
              </p:nvSpPr>
              <p:spPr bwMode="auto">
                <a:xfrm>
                  <a:off x="1104" y="1104"/>
                  <a:ext cx="81" cy="414"/>
                </a:xfrm>
                <a:custGeom>
                  <a:avLst/>
                  <a:gdLst>
                    <a:gd name="T0" fmla="*/ 0 w 81"/>
                    <a:gd name="T1" fmla="*/ 0 h 414"/>
                    <a:gd name="T2" fmla="*/ 50 w 81"/>
                    <a:gd name="T3" fmla="*/ 351 h 414"/>
                    <a:gd name="T4" fmla="*/ 76 w 81"/>
                    <a:gd name="T5" fmla="*/ 376 h 414"/>
                    <a:gd name="T6" fmla="*/ 76 w 81"/>
                    <a:gd name="T7" fmla="*/ 414 h 4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1"/>
                    <a:gd name="T13" fmla="*/ 0 h 414"/>
                    <a:gd name="T14" fmla="*/ 81 w 81"/>
                    <a:gd name="T15" fmla="*/ 414 h 4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1" h="414">
                      <a:moveTo>
                        <a:pt x="0" y="0"/>
                      </a:moveTo>
                      <a:cubicBezTo>
                        <a:pt x="16" y="121"/>
                        <a:pt x="35" y="226"/>
                        <a:pt x="50" y="351"/>
                      </a:cubicBezTo>
                      <a:cubicBezTo>
                        <a:pt x="51" y="363"/>
                        <a:pt x="71" y="365"/>
                        <a:pt x="76" y="376"/>
                      </a:cubicBezTo>
                      <a:cubicBezTo>
                        <a:pt x="81" y="388"/>
                        <a:pt x="76" y="401"/>
                        <a:pt x="76" y="414"/>
                      </a:cubicBez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7" name="Group 114"/>
            <p:cNvGrpSpPr>
              <a:grpSpLocks/>
            </p:cNvGrpSpPr>
            <p:nvPr/>
          </p:nvGrpSpPr>
          <p:grpSpPr bwMode="auto">
            <a:xfrm>
              <a:off x="1289050" y="2054229"/>
              <a:ext cx="1292225" cy="1371602"/>
              <a:chOff x="3121" y="1911"/>
              <a:chExt cx="1337" cy="1071"/>
            </a:xfrm>
          </p:grpSpPr>
          <p:sp>
            <p:nvSpPr>
              <p:cNvPr id="288" name="Rectangle 5"/>
              <p:cNvSpPr>
                <a:spLocks noChangeArrowheads="1"/>
              </p:cNvSpPr>
              <p:nvPr/>
            </p:nvSpPr>
            <p:spPr bwMode="auto">
              <a:xfrm>
                <a:off x="3604" y="1959"/>
                <a:ext cx="433" cy="959"/>
              </a:xfrm>
              <a:prstGeom prst="rect">
                <a:avLst/>
              </a:prstGeom>
              <a:gradFill rotWithShape="1">
                <a:gsLst>
                  <a:gs pos="0">
                    <a:schemeClr val="tx1"/>
                  </a:gs>
                  <a:gs pos="100000">
                    <a:schemeClr val="tx1">
                      <a:gamma/>
                      <a:tint val="0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9" name="Freeform 82"/>
              <p:cNvSpPr>
                <a:spLocks/>
              </p:cNvSpPr>
              <p:nvPr/>
            </p:nvSpPr>
            <p:spPr bwMode="auto">
              <a:xfrm>
                <a:off x="3121" y="1930"/>
                <a:ext cx="755" cy="1052"/>
              </a:xfrm>
              <a:custGeom>
                <a:avLst/>
                <a:gdLst/>
                <a:ahLst/>
                <a:cxnLst>
                  <a:cxn ang="0">
                    <a:pos x="374" y="0"/>
                  </a:cxn>
                  <a:cxn ang="0">
                    <a:pos x="249" y="13"/>
                  </a:cxn>
                  <a:cxn ang="0">
                    <a:pos x="187" y="138"/>
                  </a:cxn>
                  <a:cxn ang="0">
                    <a:pos x="137" y="463"/>
                  </a:cxn>
                  <a:cxn ang="0">
                    <a:pos x="61" y="739"/>
                  </a:cxn>
                  <a:cxn ang="0">
                    <a:pos x="99" y="1252"/>
                  </a:cxn>
                  <a:cxn ang="0">
                    <a:pos x="162" y="1365"/>
                  </a:cxn>
                  <a:cxn ang="0">
                    <a:pos x="262" y="1377"/>
                  </a:cxn>
                  <a:cxn ang="0">
                    <a:pos x="475" y="1377"/>
                  </a:cxn>
                  <a:cxn ang="0">
                    <a:pos x="462" y="1190"/>
                  </a:cxn>
                  <a:cxn ang="0">
                    <a:pos x="437" y="1114"/>
                  </a:cxn>
                  <a:cxn ang="0">
                    <a:pos x="399" y="1089"/>
                  </a:cxn>
                  <a:cxn ang="0">
                    <a:pos x="362" y="513"/>
                  </a:cxn>
                  <a:cxn ang="0">
                    <a:pos x="399" y="13"/>
                  </a:cxn>
                  <a:cxn ang="0">
                    <a:pos x="537" y="38"/>
                  </a:cxn>
                </a:cxnLst>
                <a:rect l="0" t="0" r="r" b="b"/>
                <a:pathLst>
                  <a:path w="537" h="1439">
                    <a:moveTo>
                      <a:pt x="374" y="0"/>
                    </a:moveTo>
                    <a:cubicBezTo>
                      <a:pt x="332" y="4"/>
                      <a:pt x="290" y="3"/>
                      <a:pt x="249" y="13"/>
                    </a:cubicBezTo>
                    <a:cubicBezTo>
                      <a:pt x="193" y="26"/>
                      <a:pt x="201" y="95"/>
                      <a:pt x="187" y="138"/>
                    </a:cubicBezTo>
                    <a:cubicBezTo>
                      <a:pt x="176" y="246"/>
                      <a:pt x="162" y="358"/>
                      <a:pt x="137" y="463"/>
                    </a:cubicBezTo>
                    <a:cubicBezTo>
                      <a:pt x="130" y="556"/>
                      <a:pt x="148" y="682"/>
                      <a:pt x="61" y="739"/>
                    </a:cubicBezTo>
                    <a:cubicBezTo>
                      <a:pt x="34" y="908"/>
                      <a:pt x="0" y="1105"/>
                      <a:pt x="99" y="1252"/>
                    </a:cubicBezTo>
                    <a:cubicBezTo>
                      <a:pt x="109" y="1294"/>
                      <a:pt x="110" y="1351"/>
                      <a:pt x="162" y="1365"/>
                    </a:cubicBezTo>
                    <a:cubicBezTo>
                      <a:pt x="194" y="1374"/>
                      <a:pt x="229" y="1373"/>
                      <a:pt x="262" y="1377"/>
                    </a:cubicBezTo>
                    <a:cubicBezTo>
                      <a:pt x="324" y="1399"/>
                      <a:pt x="424" y="1439"/>
                      <a:pt x="475" y="1377"/>
                    </a:cubicBezTo>
                    <a:cubicBezTo>
                      <a:pt x="514" y="1329"/>
                      <a:pt x="471" y="1252"/>
                      <a:pt x="462" y="1190"/>
                    </a:cubicBezTo>
                    <a:cubicBezTo>
                      <a:pt x="458" y="1164"/>
                      <a:pt x="459" y="1129"/>
                      <a:pt x="437" y="1114"/>
                    </a:cubicBezTo>
                    <a:cubicBezTo>
                      <a:pt x="424" y="1106"/>
                      <a:pt x="412" y="1097"/>
                      <a:pt x="399" y="1089"/>
                    </a:cubicBezTo>
                    <a:cubicBezTo>
                      <a:pt x="354" y="900"/>
                      <a:pt x="406" y="702"/>
                      <a:pt x="362" y="513"/>
                    </a:cubicBezTo>
                    <a:cubicBezTo>
                      <a:pt x="372" y="182"/>
                      <a:pt x="360" y="212"/>
                      <a:pt x="399" y="13"/>
                    </a:cubicBezTo>
                    <a:cubicBezTo>
                      <a:pt x="495" y="44"/>
                      <a:pt x="448" y="38"/>
                      <a:pt x="537" y="38"/>
                    </a:cubicBezTo>
                  </a:path>
                </a:pathLst>
              </a:cu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53882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0" name="Freeform 83"/>
              <p:cNvSpPr>
                <a:spLocks/>
              </p:cNvSpPr>
              <p:nvPr/>
            </p:nvSpPr>
            <p:spPr bwMode="auto">
              <a:xfrm flipH="1">
                <a:off x="3845" y="1911"/>
                <a:ext cx="613" cy="1052"/>
              </a:xfrm>
              <a:custGeom>
                <a:avLst/>
                <a:gdLst/>
                <a:ahLst/>
                <a:cxnLst>
                  <a:cxn ang="0">
                    <a:pos x="374" y="0"/>
                  </a:cxn>
                  <a:cxn ang="0">
                    <a:pos x="249" y="13"/>
                  </a:cxn>
                  <a:cxn ang="0">
                    <a:pos x="187" y="138"/>
                  </a:cxn>
                  <a:cxn ang="0">
                    <a:pos x="137" y="463"/>
                  </a:cxn>
                  <a:cxn ang="0">
                    <a:pos x="61" y="739"/>
                  </a:cxn>
                  <a:cxn ang="0">
                    <a:pos x="99" y="1252"/>
                  </a:cxn>
                  <a:cxn ang="0">
                    <a:pos x="162" y="1365"/>
                  </a:cxn>
                  <a:cxn ang="0">
                    <a:pos x="262" y="1377"/>
                  </a:cxn>
                  <a:cxn ang="0">
                    <a:pos x="475" y="1377"/>
                  </a:cxn>
                  <a:cxn ang="0">
                    <a:pos x="462" y="1190"/>
                  </a:cxn>
                  <a:cxn ang="0">
                    <a:pos x="437" y="1114"/>
                  </a:cxn>
                  <a:cxn ang="0">
                    <a:pos x="399" y="1089"/>
                  </a:cxn>
                  <a:cxn ang="0">
                    <a:pos x="362" y="513"/>
                  </a:cxn>
                  <a:cxn ang="0">
                    <a:pos x="399" y="13"/>
                  </a:cxn>
                  <a:cxn ang="0">
                    <a:pos x="537" y="38"/>
                  </a:cxn>
                </a:cxnLst>
                <a:rect l="0" t="0" r="r" b="b"/>
                <a:pathLst>
                  <a:path w="537" h="1439">
                    <a:moveTo>
                      <a:pt x="374" y="0"/>
                    </a:moveTo>
                    <a:cubicBezTo>
                      <a:pt x="332" y="4"/>
                      <a:pt x="290" y="3"/>
                      <a:pt x="249" y="13"/>
                    </a:cubicBezTo>
                    <a:cubicBezTo>
                      <a:pt x="193" y="26"/>
                      <a:pt x="201" y="95"/>
                      <a:pt x="187" y="138"/>
                    </a:cubicBezTo>
                    <a:cubicBezTo>
                      <a:pt x="176" y="246"/>
                      <a:pt x="162" y="358"/>
                      <a:pt x="137" y="463"/>
                    </a:cubicBezTo>
                    <a:cubicBezTo>
                      <a:pt x="130" y="556"/>
                      <a:pt x="148" y="682"/>
                      <a:pt x="61" y="739"/>
                    </a:cubicBezTo>
                    <a:cubicBezTo>
                      <a:pt x="34" y="908"/>
                      <a:pt x="0" y="1105"/>
                      <a:pt x="99" y="1252"/>
                    </a:cubicBezTo>
                    <a:cubicBezTo>
                      <a:pt x="109" y="1294"/>
                      <a:pt x="110" y="1351"/>
                      <a:pt x="162" y="1365"/>
                    </a:cubicBezTo>
                    <a:cubicBezTo>
                      <a:pt x="194" y="1374"/>
                      <a:pt x="229" y="1373"/>
                      <a:pt x="262" y="1377"/>
                    </a:cubicBezTo>
                    <a:cubicBezTo>
                      <a:pt x="324" y="1399"/>
                      <a:pt x="424" y="1439"/>
                      <a:pt x="475" y="1377"/>
                    </a:cubicBezTo>
                    <a:cubicBezTo>
                      <a:pt x="514" y="1329"/>
                      <a:pt x="471" y="1252"/>
                      <a:pt x="462" y="1190"/>
                    </a:cubicBezTo>
                    <a:cubicBezTo>
                      <a:pt x="458" y="1164"/>
                      <a:pt x="459" y="1129"/>
                      <a:pt x="437" y="1114"/>
                    </a:cubicBezTo>
                    <a:cubicBezTo>
                      <a:pt x="424" y="1106"/>
                      <a:pt x="412" y="1097"/>
                      <a:pt x="399" y="1089"/>
                    </a:cubicBezTo>
                    <a:cubicBezTo>
                      <a:pt x="354" y="900"/>
                      <a:pt x="406" y="702"/>
                      <a:pt x="362" y="513"/>
                    </a:cubicBezTo>
                    <a:cubicBezTo>
                      <a:pt x="372" y="182"/>
                      <a:pt x="360" y="212"/>
                      <a:pt x="399" y="13"/>
                    </a:cubicBezTo>
                    <a:cubicBezTo>
                      <a:pt x="495" y="44"/>
                      <a:pt x="448" y="38"/>
                      <a:pt x="537" y="38"/>
                    </a:cubicBezTo>
                  </a:path>
                </a:pathLst>
              </a:cu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48" name="Group 132"/>
            <p:cNvGrpSpPr>
              <a:grpSpLocks/>
            </p:cNvGrpSpPr>
            <p:nvPr/>
          </p:nvGrpSpPr>
          <p:grpSpPr bwMode="auto">
            <a:xfrm>
              <a:off x="4946650" y="2130429"/>
              <a:ext cx="1292225" cy="1371602"/>
              <a:chOff x="3121" y="1911"/>
              <a:chExt cx="1337" cy="1071"/>
            </a:xfrm>
          </p:grpSpPr>
          <p:sp>
            <p:nvSpPr>
              <p:cNvPr id="285" name="Rectangle 133"/>
              <p:cNvSpPr>
                <a:spLocks noChangeArrowheads="1"/>
              </p:cNvSpPr>
              <p:nvPr/>
            </p:nvSpPr>
            <p:spPr bwMode="auto">
              <a:xfrm>
                <a:off x="3604" y="1959"/>
                <a:ext cx="433" cy="959"/>
              </a:xfrm>
              <a:prstGeom prst="rect">
                <a:avLst/>
              </a:prstGeom>
              <a:gradFill rotWithShape="1">
                <a:gsLst>
                  <a:gs pos="0">
                    <a:schemeClr val="tx1"/>
                  </a:gs>
                  <a:gs pos="100000">
                    <a:schemeClr val="tx1">
                      <a:gamma/>
                      <a:tint val="0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6" name="Freeform 134"/>
              <p:cNvSpPr>
                <a:spLocks/>
              </p:cNvSpPr>
              <p:nvPr/>
            </p:nvSpPr>
            <p:spPr bwMode="auto">
              <a:xfrm>
                <a:off x="3121" y="1930"/>
                <a:ext cx="755" cy="1052"/>
              </a:xfrm>
              <a:custGeom>
                <a:avLst/>
                <a:gdLst/>
                <a:ahLst/>
                <a:cxnLst>
                  <a:cxn ang="0">
                    <a:pos x="374" y="0"/>
                  </a:cxn>
                  <a:cxn ang="0">
                    <a:pos x="249" y="13"/>
                  </a:cxn>
                  <a:cxn ang="0">
                    <a:pos x="187" y="138"/>
                  </a:cxn>
                  <a:cxn ang="0">
                    <a:pos x="137" y="463"/>
                  </a:cxn>
                  <a:cxn ang="0">
                    <a:pos x="61" y="739"/>
                  </a:cxn>
                  <a:cxn ang="0">
                    <a:pos x="99" y="1252"/>
                  </a:cxn>
                  <a:cxn ang="0">
                    <a:pos x="162" y="1365"/>
                  </a:cxn>
                  <a:cxn ang="0">
                    <a:pos x="262" y="1377"/>
                  </a:cxn>
                  <a:cxn ang="0">
                    <a:pos x="475" y="1377"/>
                  </a:cxn>
                  <a:cxn ang="0">
                    <a:pos x="462" y="1190"/>
                  </a:cxn>
                  <a:cxn ang="0">
                    <a:pos x="437" y="1114"/>
                  </a:cxn>
                  <a:cxn ang="0">
                    <a:pos x="399" y="1089"/>
                  </a:cxn>
                  <a:cxn ang="0">
                    <a:pos x="362" y="513"/>
                  </a:cxn>
                  <a:cxn ang="0">
                    <a:pos x="399" y="13"/>
                  </a:cxn>
                  <a:cxn ang="0">
                    <a:pos x="537" y="38"/>
                  </a:cxn>
                </a:cxnLst>
                <a:rect l="0" t="0" r="r" b="b"/>
                <a:pathLst>
                  <a:path w="537" h="1439">
                    <a:moveTo>
                      <a:pt x="374" y="0"/>
                    </a:moveTo>
                    <a:cubicBezTo>
                      <a:pt x="332" y="4"/>
                      <a:pt x="290" y="3"/>
                      <a:pt x="249" y="13"/>
                    </a:cubicBezTo>
                    <a:cubicBezTo>
                      <a:pt x="193" y="26"/>
                      <a:pt x="201" y="95"/>
                      <a:pt x="187" y="138"/>
                    </a:cubicBezTo>
                    <a:cubicBezTo>
                      <a:pt x="176" y="246"/>
                      <a:pt x="162" y="358"/>
                      <a:pt x="137" y="463"/>
                    </a:cubicBezTo>
                    <a:cubicBezTo>
                      <a:pt x="130" y="556"/>
                      <a:pt x="148" y="682"/>
                      <a:pt x="61" y="739"/>
                    </a:cubicBezTo>
                    <a:cubicBezTo>
                      <a:pt x="34" y="908"/>
                      <a:pt x="0" y="1105"/>
                      <a:pt x="99" y="1252"/>
                    </a:cubicBezTo>
                    <a:cubicBezTo>
                      <a:pt x="109" y="1294"/>
                      <a:pt x="110" y="1351"/>
                      <a:pt x="162" y="1365"/>
                    </a:cubicBezTo>
                    <a:cubicBezTo>
                      <a:pt x="194" y="1374"/>
                      <a:pt x="229" y="1373"/>
                      <a:pt x="262" y="1377"/>
                    </a:cubicBezTo>
                    <a:cubicBezTo>
                      <a:pt x="324" y="1399"/>
                      <a:pt x="424" y="1439"/>
                      <a:pt x="475" y="1377"/>
                    </a:cubicBezTo>
                    <a:cubicBezTo>
                      <a:pt x="514" y="1329"/>
                      <a:pt x="471" y="1252"/>
                      <a:pt x="462" y="1190"/>
                    </a:cubicBezTo>
                    <a:cubicBezTo>
                      <a:pt x="458" y="1164"/>
                      <a:pt x="459" y="1129"/>
                      <a:pt x="437" y="1114"/>
                    </a:cubicBezTo>
                    <a:cubicBezTo>
                      <a:pt x="424" y="1106"/>
                      <a:pt x="412" y="1097"/>
                      <a:pt x="399" y="1089"/>
                    </a:cubicBezTo>
                    <a:cubicBezTo>
                      <a:pt x="354" y="900"/>
                      <a:pt x="406" y="702"/>
                      <a:pt x="362" y="513"/>
                    </a:cubicBezTo>
                    <a:cubicBezTo>
                      <a:pt x="372" y="182"/>
                      <a:pt x="360" y="212"/>
                      <a:pt x="399" y="13"/>
                    </a:cubicBezTo>
                    <a:cubicBezTo>
                      <a:pt x="495" y="44"/>
                      <a:pt x="448" y="38"/>
                      <a:pt x="537" y="38"/>
                    </a:cubicBezTo>
                  </a:path>
                </a:pathLst>
              </a:cu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53882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7" name="Freeform 135"/>
              <p:cNvSpPr>
                <a:spLocks/>
              </p:cNvSpPr>
              <p:nvPr/>
            </p:nvSpPr>
            <p:spPr bwMode="auto">
              <a:xfrm flipH="1">
                <a:off x="3845" y="1911"/>
                <a:ext cx="613" cy="1052"/>
              </a:xfrm>
              <a:custGeom>
                <a:avLst/>
                <a:gdLst/>
                <a:ahLst/>
                <a:cxnLst>
                  <a:cxn ang="0">
                    <a:pos x="374" y="0"/>
                  </a:cxn>
                  <a:cxn ang="0">
                    <a:pos x="249" y="13"/>
                  </a:cxn>
                  <a:cxn ang="0">
                    <a:pos x="187" y="138"/>
                  </a:cxn>
                  <a:cxn ang="0">
                    <a:pos x="137" y="463"/>
                  </a:cxn>
                  <a:cxn ang="0">
                    <a:pos x="61" y="739"/>
                  </a:cxn>
                  <a:cxn ang="0">
                    <a:pos x="99" y="1252"/>
                  </a:cxn>
                  <a:cxn ang="0">
                    <a:pos x="162" y="1365"/>
                  </a:cxn>
                  <a:cxn ang="0">
                    <a:pos x="262" y="1377"/>
                  </a:cxn>
                  <a:cxn ang="0">
                    <a:pos x="475" y="1377"/>
                  </a:cxn>
                  <a:cxn ang="0">
                    <a:pos x="462" y="1190"/>
                  </a:cxn>
                  <a:cxn ang="0">
                    <a:pos x="437" y="1114"/>
                  </a:cxn>
                  <a:cxn ang="0">
                    <a:pos x="399" y="1089"/>
                  </a:cxn>
                  <a:cxn ang="0">
                    <a:pos x="362" y="513"/>
                  </a:cxn>
                  <a:cxn ang="0">
                    <a:pos x="399" y="13"/>
                  </a:cxn>
                  <a:cxn ang="0">
                    <a:pos x="537" y="38"/>
                  </a:cxn>
                </a:cxnLst>
                <a:rect l="0" t="0" r="r" b="b"/>
                <a:pathLst>
                  <a:path w="537" h="1439">
                    <a:moveTo>
                      <a:pt x="374" y="0"/>
                    </a:moveTo>
                    <a:cubicBezTo>
                      <a:pt x="332" y="4"/>
                      <a:pt x="290" y="3"/>
                      <a:pt x="249" y="13"/>
                    </a:cubicBezTo>
                    <a:cubicBezTo>
                      <a:pt x="193" y="26"/>
                      <a:pt x="201" y="95"/>
                      <a:pt x="187" y="138"/>
                    </a:cubicBezTo>
                    <a:cubicBezTo>
                      <a:pt x="176" y="246"/>
                      <a:pt x="162" y="358"/>
                      <a:pt x="137" y="463"/>
                    </a:cubicBezTo>
                    <a:cubicBezTo>
                      <a:pt x="130" y="556"/>
                      <a:pt x="148" y="682"/>
                      <a:pt x="61" y="739"/>
                    </a:cubicBezTo>
                    <a:cubicBezTo>
                      <a:pt x="34" y="908"/>
                      <a:pt x="0" y="1105"/>
                      <a:pt x="99" y="1252"/>
                    </a:cubicBezTo>
                    <a:cubicBezTo>
                      <a:pt x="109" y="1294"/>
                      <a:pt x="110" y="1351"/>
                      <a:pt x="162" y="1365"/>
                    </a:cubicBezTo>
                    <a:cubicBezTo>
                      <a:pt x="194" y="1374"/>
                      <a:pt x="229" y="1373"/>
                      <a:pt x="262" y="1377"/>
                    </a:cubicBezTo>
                    <a:cubicBezTo>
                      <a:pt x="324" y="1399"/>
                      <a:pt x="424" y="1439"/>
                      <a:pt x="475" y="1377"/>
                    </a:cubicBezTo>
                    <a:cubicBezTo>
                      <a:pt x="514" y="1329"/>
                      <a:pt x="471" y="1252"/>
                      <a:pt x="462" y="1190"/>
                    </a:cubicBezTo>
                    <a:cubicBezTo>
                      <a:pt x="458" y="1164"/>
                      <a:pt x="459" y="1129"/>
                      <a:pt x="437" y="1114"/>
                    </a:cubicBezTo>
                    <a:cubicBezTo>
                      <a:pt x="424" y="1106"/>
                      <a:pt x="412" y="1097"/>
                      <a:pt x="399" y="1089"/>
                    </a:cubicBezTo>
                    <a:cubicBezTo>
                      <a:pt x="354" y="900"/>
                      <a:pt x="406" y="702"/>
                      <a:pt x="362" y="513"/>
                    </a:cubicBezTo>
                    <a:cubicBezTo>
                      <a:pt x="372" y="182"/>
                      <a:pt x="360" y="212"/>
                      <a:pt x="399" y="13"/>
                    </a:cubicBezTo>
                    <a:cubicBezTo>
                      <a:pt x="495" y="44"/>
                      <a:pt x="448" y="38"/>
                      <a:pt x="537" y="38"/>
                    </a:cubicBezTo>
                  </a:path>
                </a:pathLst>
              </a:cu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49" name="Group 136"/>
            <p:cNvGrpSpPr>
              <a:grpSpLocks/>
            </p:cNvGrpSpPr>
            <p:nvPr/>
          </p:nvGrpSpPr>
          <p:grpSpPr bwMode="auto">
            <a:xfrm>
              <a:off x="3117850" y="2054228"/>
              <a:ext cx="1292225" cy="1480459"/>
              <a:chOff x="3121" y="1911"/>
              <a:chExt cx="1337" cy="1156"/>
            </a:xfrm>
          </p:grpSpPr>
          <p:sp>
            <p:nvSpPr>
              <p:cNvPr id="282" name="Rectangle 137"/>
              <p:cNvSpPr>
                <a:spLocks noChangeArrowheads="1"/>
              </p:cNvSpPr>
              <p:nvPr/>
            </p:nvSpPr>
            <p:spPr bwMode="auto">
              <a:xfrm>
                <a:off x="3604" y="1959"/>
                <a:ext cx="433" cy="959"/>
              </a:xfrm>
              <a:prstGeom prst="rect">
                <a:avLst/>
              </a:prstGeom>
              <a:gradFill rotWithShape="1">
                <a:gsLst>
                  <a:gs pos="0">
                    <a:schemeClr val="tx1"/>
                  </a:gs>
                  <a:gs pos="100000">
                    <a:schemeClr val="tx1">
                      <a:gamma/>
                      <a:tint val="0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3" name="Freeform 138"/>
              <p:cNvSpPr>
                <a:spLocks/>
              </p:cNvSpPr>
              <p:nvPr/>
            </p:nvSpPr>
            <p:spPr bwMode="auto">
              <a:xfrm>
                <a:off x="3121" y="1930"/>
                <a:ext cx="755" cy="1112"/>
              </a:xfrm>
              <a:custGeom>
                <a:avLst/>
                <a:gdLst/>
                <a:ahLst/>
                <a:cxnLst>
                  <a:cxn ang="0">
                    <a:pos x="374" y="0"/>
                  </a:cxn>
                  <a:cxn ang="0">
                    <a:pos x="249" y="13"/>
                  </a:cxn>
                  <a:cxn ang="0">
                    <a:pos x="187" y="138"/>
                  </a:cxn>
                  <a:cxn ang="0">
                    <a:pos x="137" y="463"/>
                  </a:cxn>
                  <a:cxn ang="0">
                    <a:pos x="61" y="739"/>
                  </a:cxn>
                  <a:cxn ang="0">
                    <a:pos x="99" y="1252"/>
                  </a:cxn>
                  <a:cxn ang="0">
                    <a:pos x="162" y="1365"/>
                  </a:cxn>
                  <a:cxn ang="0">
                    <a:pos x="262" y="1377"/>
                  </a:cxn>
                  <a:cxn ang="0">
                    <a:pos x="475" y="1377"/>
                  </a:cxn>
                  <a:cxn ang="0">
                    <a:pos x="462" y="1190"/>
                  </a:cxn>
                  <a:cxn ang="0">
                    <a:pos x="437" y="1114"/>
                  </a:cxn>
                  <a:cxn ang="0">
                    <a:pos x="399" y="1089"/>
                  </a:cxn>
                  <a:cxn ang="0">
                    <a:pos x="362" y="513"/>
                  </a:cxn>
                  <a:cxn ang="0">
                    <a:pos x="399" y="13"/>
                  </a:cxn>
                  <a:cxn ang="0">
                    <a:pos x="537" y="38"/>
                  </a:cxn>
                </a:cxnLst>
                <a:rect l="0" t="0" r="r" b="b"/>
                <a:pathLst>
                  <a:path w="537" h="1439">
                    <a:moveTo>
                      <a:pt x="374" y="0"/>
                    </a:moveTo>
                    <a:cubicBezTo>
                      <a:pt x="332" y="4"/>
                      <a:pt x="290" y="3"/>
                      <a:pt x="249" y="13"/>
                    </a:cubicBezTo>
                    <a:cubicBezTo>
                      <a:pt x="193" y="26"/>
                      <a:pt x="201" y="95"/>
                      <a:pt x="187" y="138"/>
                    </a:cubicBezTo>
                    <a:cubicBezTo>
                      <a:pt x="176" y="246"/>
                      <a:pt x="162" y="358"/>
                      <a:pt x="137" y="463"/>
                    </a:cubicBezTo>
                    <a:cubicBezTo>
                      <a:pt x="130" y="556"/>
                      <a:pt x="148" y="682"/>
                      <a:pt x="61" y="739"/>
                    </a:cubicBezTo>
                    <a:cubicBezTo>
                      <a:pt x="34" y="908"/>
                      <a:pt x="0" y="1105"/>
                      <a:pt x="99" y="1252"/>
                    </a:cubicBezTo>
                    <a:cubicBezTo>
                      <a:pt x="109" y="1294"/>
                      <a:pt x="110" y="1351"/>
                      <a:pt x="162" y="1365"/>
                    </a:cubicBezTo>
                    <a:cubicBezTo>
                      <a:pt x="194" y="1374"/>
                      <a:pt x="229" y="1373"/>
                      <a:pt x="262" y="1377"/>
                    </a:cubicBezTo>
                    <a:cubicBezTo>
                      <a:pt x="324" y="1399"/>
                      <a:pt x="424" y="1439"/>
                      <a:pt x="475" y="1377"/>
                    </a:cubicBezTo>
                    <a:cubicBezTo>
                      <a:pt x="514" y="1329"/>
                      <a:pt x="471" y="1252"/>
                      <a:pt x="462" y="1190"/>
                    </a:cubicBezTo>
                    <a:cubicBezTo>
                      <a:pt x="458" y="1164"/>
                      <a:pt x="459" y="1129"/>
                      <a:pt x="437" y="1114"/>
                    </a:cubicBezTo>
                    <a:cubicBezTo>
                      <a:pt x="424" y="1106"/>
                      <a:pt x="412" y="1097"/>
                      <a:pt x="399" y="1089"/>
                    </a:cubicBezTo>
                    <a:cubicBezTo>
                      <a:pt x="354" y="900"/>
                      <a:pt x="406" y="702"/>
                      <a:pt x="362" y="513"/>
                    </a:cubicBezTo>
                    <a:cubicBezTo>
                      <a:pt x="372" y="182"/>
                      <a:pt x="360" y="212"/>
                      <a:pt x="399" y="13"/>
                    </a:cubicBezTo>
                    <a:cubicBezTo>
                      <a:pt x="495" y="44"/>
                      <a:pt x="448" y="38"/>
                      <a:pt x="537" y="38"/>
                    </a:cubicBezTo>
                  </a:path>
                </a:pathLst>
              </a:cu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53882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4" name="Freeform 139"/>
              <p:cNvSpPr>
                <a:spLocks/>
              </p:cNvSpPr>
              <p:nvPr/>
            </p:nvSpPr>
            <p:spPr bwMode="auto">
              <a:xfrm flipH="1">
                <a:off x="3845" y="1911"/>
                <a:ext cx="613" cy="1156"/>
              </a:xfrm>
              <a:custGeom>
                <a:avLst/>
                <a:gdLst/>
                <a:ahLst/>
                <a:cxnLst>
                  <a:cxn ang="0">
                    <a:pos x="374" y="0"/>
                  </a:cxn>
                  <a:cxn ang="0">
                    <a:pos x="249" y="13"/>
                  </a:cxn>
                  <a:cxn ang="0">
                    <a:pos x="187" y="138"/>
                  </a:cxn>
                  <a:cxn ang="0">
                    <a:pos x="137" y="463"/>
                  </a:cxn>
                  <a:cxn ang="0">
                    <a:pos x="61" y="739"/>
                  </a:cxn>
                  <a:cxn ang="0">
                    <a:pos x="99" y="1252"/>
                  </a:cxn>
                  <a:cxn ang="0">
                    <a:pos x="162" y="1365"/>
                  </a:cxn>
                  <a:cxn ang="0">
                    <a:pos x="262" y="1377"/>
                  </a:cxn>
                  <a:cxn ang="0">
                    <a:pos x="475" y="1377"/>
                  </a:cxn>
                  <a:cxn ang="0">
                    <a:pos x="462" y="1190"/>
                  </a:cxn>
                  <a:cxn ang="0">
                    <a:pos x="437" y="1114"/>
                  </a:cxn>
                  <a:cxn ang="0">
                    <a:pos x="399" y="1089"/>
                  </a:cxn>
                  <a:cxn ang="0">
                    <a:pos x="362" y="513"/>
                  </a:cxn>
                  <a:cxn ang="0">
                    <a:pos x="399" y="13"/>
                  </a:cxn>
                  <a:cxn ang="0">
                    <a:pos x="537" y="38"/>
                  </a:cxn>
                </a:cxnLst>
                <a:rect l="0" t="0" r="r" b="b"/>
                <a:pathLst>
                  <a:path w="537" h="1439">
                    <a:moveTo>
                      <a:pt x="374" y="0"/>
                    </a:moveTo>
                    <a:cubicBezTo>
                      <a:pt x="332" y="4"/>
                      <a:pt x="290" y="3"/>
                      <a:pt x="249" y="13"/>
                    </a:cubicBezTo>
                    <a:cubicBezTo>
                      <a:pt x="193" y="26"/>
                      <a:pt x="201" y="95"/>
                      <a:pt x="187" y="138"/>
                    </a:cubicBezTo>
                    <a:cubicBezTo>
                      <a:pt x="176" y="246"/>
                      <a:pt x="162" y="358"/>
                      <a:pt x="137" y="463"/>
                    </a:cubicBezTo>
                    <a:cubicBezTo>
                      <a:pt x="130" y="556"/>
                      <a:pt x="148" y="682"/>
                      <a:pt x="61" y="739"/>
                    </a:cubicBezTo>
                    <a:cubicBezTo>
                      <a:pt x="34" y="908"/>
                      <a:pt x="0" y="1105"/>
                      <a:pt x="99" y="1252"/>
                    </a:cubicBezTo>
                    <a:cubicBezTo>
                      <a:pt x="109" y="1294"/>
                      <a:pt x="110" y="1351"/>
                      <a:pt x="162" y="1365"/>
                    </a:cubicBezTo>
                    <a:cubicBezTo>
                      <a:pt x="194" y="1374"/>
                      <a:pt x="229" y="1373"/>
                      <a:pt x="262" y="1377"/>
                    </a:cubicBezTo>
                    <a:cubicBezTo>
                      <a:pt x="324" y="1399"/>
                      <a:pt x="424" y="1439"/>
                      <a:pt x="475" y="1377"/>
                    </a:cubicBezTo>
                    <a:cubicBezTo>
                      <a:pt x="514" y="1329"/>
                      <a:pt x="471" y="1252"/>
                      <a:pt x="462" y="1190"/>
                    </a:cubicBezTo>
                    <a:cubicBezTo>
                      <a:pt x="458" y="1164"/>
                      <a:pt x="459" y="1129"/>
                      <a:pt x="437" y="1114"/>
                    </a:cubicBezTo>
                    <a:cubicBezTo>
                      <a:pt x="424" y="1106"/>
                      <a:pt x="412" y="1097"/>
                      <a:pt x="399" y="1089"/>
                    </a:cubicBezTo>
                    <a:cubicBezTo>
                      <a:pt x="354" y="900"/>
                      <a:pt x="406" y="702"/>
                      <a:pt x="362" y="513"/>
                    </a:cubicBezTo>
                    <a:cubicBezTo>
                      <a:pt x="372" y="182"/>
                      <a:pt x="360" y="212"/>
                      <a:pt x="399" y="13"/>
                    </a:cubicBezTo>
                    <a:cubicBezTo>
                      <a:pt x="495" y="44"/>
                      <a:pt x="448" y="38"/>
                      <a:pt x="537" y="38"/>
                    </a:cubicBezTo>
                  </a:path>
                </a:pathLst>
              </a:cu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51" name="Freeform 85"/>
            <p:cNvSpPr>
              <a:spLocks/>
            </p:cNvSpPr>
            <p:nvPr/>
          </p:nvSpPr>
          <p:spPr bwMode="auto">
            <a:xfrm>
              <a:off x="2438400" y="2362200"/>
              <a:ext cx="685800" cy="590550"/>
            </a:xfrm>
            <a:custGeom>
              <a:avLst/>
              <a:gdLst/>
              <a:ahLst/>
              <a:cxnLst>
                <a:cxn ang="0">
                  <a:pos x="313" y="80"/>
                </a:cxn>
                <a:cxn ang="0">
                  <a:pos x="213" y="67"/>
                </a:cxn>
                <a:cxn ang="0">
                  <a:pos x="187" y="42"/>
                </a:cxn>
                <a:cxn ang="0">
                  <a:pos x="150" y="30"/>
                </a:cxn>
                <a:cxn ang="0">
                  <a:pos x="0" y="142"/>
                </a:cxn>
                <a:cxn ang="0">
                  <a:pos x="37" y="280"/>
                </a:cxn>
                <a:cxn ang="0">
                  <a:pos x="75" y="293"/>
                </a:cxn>
                <a:cxn ang="0">
                  <a:pos x="187" y="355"/>
                </a:cxn>
                <a:cxn ang="0">
                  <a:pos x="400" y="443"/>
                </a:cxn>
                <a:cxn ang="0">
                  <a:pos x="776" y="430"/>
                </a:cxn>
                <a:cxn ang="0">
                  <a:pos x="864" y="343"/>
                </a:cxn>
                <a:cxn ang="0">
                  <a:pos x="939" y="243"/>
                </a:cxn>
                <a:cxn ang="0">
                  <a:pos x="976" y="105"/>
                </a:cxn>
                <a:cxn ang="0">
                  <a:pos x="826" y="55"/>
                </a:cxn>
                <a:cxn ang="0">
                  <a:pos x="789" y="30"/>
                </a:cxn>
                <a:cxn ang="0">
                  <a:pos x="713" y="5"/>
                </a:cxn>
                <a:cxn ang="0">
                  <a:pos x="375" y="17"/>
                </a:cxn>
                <a:cxn ang="0">
                  <a:pos x="313" y="80"/>
                </a:cxn>
              </a:cxnLst>
              <a:rect l="0" t="0" r="r" b="b"/>
              <a:pathLst>
                <a:path w="976" h="443">
                  <a:moveTo>
                    <a:pt x="313" y="80"/>
                  </a:moveTo>
                  <a:cubicBezTo>
                    <a:pt x="280" y="76"/>
                    <a:pt x="245" y="77"/>
                    <a:pt x="213" y="67"/>
                  </a:cubicBezTo>
                  <a:cubicBezTo>
                    <a:pt x="201" y="64"/>
                    <a:pt x="197" y="48"/>
                    <a:pt x="187" y="42"/>
                  </a:cubicBezTo>
                  <a:cubicBezTo>
                    <a:pt x="176" y="35"/>
                    <a:pt x="162" y="34"/>
                    <a:pt x="150" y="30"/>
                  </a:cubicBezTo>
                  <a:cubicBezTo>
                    <a:pt x="77" y="47"/>
                    <a:pt x="42" y="80"/>
                    <a:pt x="0" y="142"/>
                  </a:cubicBezTo>
                  <a:cubicBezTo>
                    <a:pt x="17" y="231"/>
                    <a:pt x="5" y="185"/>
                    <a:pt x="37" y="280"/>
                  </a:cubicBezTo>
                  <a:cubicBezTo>
                    <a:pt x="41" y="293"/>
                    <a:pt x="63" y="286"/>
                    <a:pt x="75" y="293"/>
                  </a:cubicBezTo>
                  <a:cubicBezTo>
                    <a:pt x="201" y="363"/>
                    <a:pt x="104" y="328"/>
                    <a:pt x="187" y="355"/>
                  </a:cubicBezTo>
                  <a:cubicBezTo>
                    <a:pt x="277" y="441"/>
                    <a:pt x="280" y="429"/>
                    <a:pt x="400" y="443"/>
                  </a:cubicBezTo>
                  <a:cubicBezTo>
                    <a:pt x="525" y="439"/>
                    <a:pt x="651" y="438"/>
                    <a:pt x="776" y="430"/>
                  </a:cubicBezTo>
                  <a:cubicBezTo>
                    <a:pt x="817" y="428"/>
                    <a:pt x="864" y="343"/>
                    <a:pt x="864" y="343"/>
                  </a:cubicBezTo>
                  <a:cubicBezTo>
                    <a:pt x="881" y="289"/>
                    <a:pt x="907" y="290"/>
                    <a:pt x="939" y="243"/>
                  </a:cubicBezTo>
                  <a:cubicBezTo>
                    <a:pt x="953" y="198"/>
                    <a:pt x="976" y="105"/>
                    <a:pt x="976" y="105"/>
                  </a:cubicBezTo>
                  <a:cubicBezTo>
                    <a:pt x="926" y="88"/>
                    <a:pt x="876" y="71"/>
                    <a:pt x="826" y="55"/>
                  </a:cubicBezTo>
                  <a:cubicBezTo>
                    <a:pt x="814" y="47"/>
                    <a:pt x="803" y="36"/>
                    <a:pt x="789" y="30"/>
                  </a:cubicBezTo>
                  <a:cubicBezTo>
                    <a:pt x="765" y="19"/>
                    <a:pt x="713" y="5"/>
                    <a:pt x="713" y="5"/>
                  </a:cubicBezTo>
                  <a:cubicBezTo>
                    <a:pt x="600" y="9"/>
                    <a:pt x="486" y="0"/>
                    <a:pt x="375" y="17"/>
                  </a:cubicBezTo>
                  <a:cubicBezTo>
                    <a:pt x="259" y="34"/>
                    <a:pt x="286" y="53"/>
                    <a:pt x="313" y="80"/>
                  </a:cubicBezTo>
                  <a:close/>
                </a:path>
              </a:pathLst>
            </a:custGeom>
            <a:gradFill rotWithShape="1">
              <a:gsLst>
                <a:gs pos="0">
                  <a:srgbClr val="C0C0C0">
                    <a:gamma/>
                    <a:shade val="46275"/>
                    <a:invGamma/>
                  </a:srgbClr>
                </a:gs>
                <a:gs pos="100000">
                  <a:srgbClr val="C0C0C0"/>
                </a:gs>
              </a:gsLst>
              <a:lin ang="189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2" name="Freeform 151"/>
            <p:cNvSpPr>
              <a:spLocks/>
            </p:cNvSpPr>
            <p:nvPr/>
          </p:nvSpPr>
          <p:spPr bwMode="auto">
            <a:xfrm>
              <a:off x="4419600" y="2526094"/>
              <a:ext cx="685800" cy="922958"/>
            </a:xfrm>
            <a:custGeom>
              <a:avLst/>
              <a:gdLst/>
              <a:ahLst/>
              <a:cxnLst>
                <a:cxn ang="0">
                  <a:pos x="313" y="80"/>
                </a:cxn>
                <a:cxn ang="0">
                  <a:pos x="213" y="67"/>
                </a:cxn>
                <a:cxn ang="0">
                  <a:pos x="187" y="42"/>
                </a:cxn>
                <a:cxn ang="0">
                  <a:pos x="150" y="30"/>
                </a:cxn>
                <a:cxn ang="0">
                  <a:pos x="0" y="142"/>
                </a:cxn>
                <a:cxn ang="0">
                  <a:pos x="37" y="280"/>
                </a:cxn>
                <a:cxn ang="0">
                  <a:pos x="75" y="293"/>
                </a:cxn>
                <a:cxn ang="0">
                  <a:pos x="187" y="355"/>
                </a:cxn>
                <a:cxn ang="0">
                  <a:pos x="400" y="443"/>
                </a:cxn>
                <a:cxn ang="0">
                  <a:pos x="776" y="430"/>
                </a:cxn>
                <a:cxn ang="0">
                  <a:pos x="864" y="343"/>
                </a:cxn>
                <a:cxn ang="0">
                  <a:pos x="939" y="243"/>
                </a:cxn>
                <a:cxn ang="0">
                  <a:pos x="976" y="105"/>
                </a:cxn>
                <a:cxn ang="0">
                  <a:pos x="826" y="55"/>
                </a:cxn>
                <a:cxn ang="0">
                  <a:pos x="789" y="30"/>
                </a:cxn>
                <a:cxn ang="0">
                  <a:pos x="713" y="5"/>
                </a:cxn>
                <a:cxn ang="0">
                  <a:pos x="375" y="17"/>
                </a:cxn>
                <a:cxn ang="0">
                  <a:pos x="313" y="80"/>
                </a:cxn>
              </a:cxnLst>
              <a:rect l="0" t="0" r="r" b="b"/>
              <a:pathLst>
                <a:path w="976" h="443">
                  <a:moveTo>
                    <a:pt x="313" y="80"/>
                  </a:moveTo>
                  <a:cubicBezTo>
                    <a:pt x="280" y="76"/>
                    <a:pt x="245" y="77"/>
                    <a:pt x="213" y="67"/>
                  </a:cubicBezTo>
                  <a:cubicBezTo>
                    <a:pt x="201" y="64"/>
                    <a:pt x="197" y="48"/>
                    <a:pt x="187" y="42"/>
                  </a:cubicBezTo>
                  <a:cubicBezTo>
                    <a:pt x="176" y="35"/>
                    <a:pt x="162" y="34"/>
                    <a:pt x="150" y="30"/>
                  </a:cubicBezTo>
                  <a:cubicBezTo>
                    <a:pt x="77" y="47"/>
                    <a:pt x="42" y="80"/>
                    <a:pt x="0" y="142"/>
                  </a:cubicBezTo>
                  <a:cubicBezTo>
                    <a:pt x="17" y="231"/>
                    <a:pt x="5" y="185"/>
                    <a:pt x="37" y="280"/>
                  </a:cubicBezTo>
                  <a:cubicBezTo>
                    <a:pt x="41" y="293"/>
                    <a:pt x="63" y="286"/>
                    <a:pt x="75" y="293"/>
                  </a:cubicBezTo>
                  <a:cubicBezTo>
                    <a:pt x="201" y="363"/>
                    <a:pt x="104" y="328"/>
                    <a:pt x="187" y="355"/>
                  </a:cubicBezTo>
                  <a:cubicBezTo>
                    <a:pt x="277" y="441"/>
                    <a:pt x="280" y="429"/>
                    <a:pt x="400" y="443"/>
                  </a:cubicBezTo>
                  <a:cubicBezTo>
                    <a:pt x="525" y="439"/>
                    <a:pt x="651" y="438"/>
                    <a:pt x="776" y="430"/>
                  </a:cubicBezTo>
                  <a:cubicBezTo>
                    <a:pt x="817" y="428"/>
                    <a:pt x="864" y="343"/>
                    <a:pt x="864" y="343"/>
                  </a:cubicBezTo>
                  <a:cubicBezTo>
                    <a:pt x="881" y="289"/>
                    <a:pt x="907" y="290"/>
                    <a:pt x="939" y="243"/>
                  </a:cubicBezTo>
                  <a:cubicBezTo>
                    <a:pt x="953" y="198"/>
                    <a:pt x="976" y="105"/>
                    <a:pt x="976" y="105"/>
                  </a:cubicBezTo>
                  <a:cubicBezTo>
                    <a:pt x="926" y="88"/>
                    <a:pt x="876" y="71"/>
                    <a:pt x="826" y="55"/>
                  </a:cubicBezTo>
                  <a:cubicBezTo>
                    <a:pt x="814" y="47"/>
                    <a:pt x="803" y="36"/>
                    <a:pt x="789" y="30"/>
                  </a:cubicBezTo>
                  <a:cubicBezTo>
                    <a:pt x="765" y="19"/>
                    <a:pt x="713" y="5"/>
                    <a:pt x="713" y="5"/>
                  </a:cubicBezTo>
                  <a:cubicBezTo>
                    <a:pt x="600" y="9"/>
                    <a:pt x="486" y="0"/>
                    <a:pt x="375" y="17"/>
                  </a:cubicBezTo>
                  <a:cubicBezTo>
                    <a:pt x="259" y="34"/>
                    <a:pt x="286" y="53"/>
                    <a:pt x="313" y="80"/>
                  </a:cubicBezTo>
                  <a:close/>
                </a:path>
              </a:pathLst>
            </a:custGeom>
            <a:gradFill rotWithShape="1">
              <a:gsLst>
                <a:gs pos="0">
                  <a:srgbClr val="C0C0C0">
                    <a:gamma/>
                    <a:shade val="46275"/>
                    <a:invGamma/>
                  </a:srgbClr>
                </a:gs>
                <a:gs pos="100000">
                  <a:srgbClr val="C0C0C0"/>
                </a:gs>
              </a:gsLst>
              <a:lin ang="189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53" name="Group 150"/>
            <p:cNvGrpSpPr>
              <a:grpSpLocks/>
            </p:cNvGrpSpPr>
            <p:nvPr/>
          </p:nvGrpSpPr>
          <p:grpSpPr bwMode="auto">
            <a:xfrm>
              <a:off x="7162800" y="1298575"/>
              <a:ext cx="1219200" cy="3189288"/>
              <a:chOff x="3456" y="2304"/>
              <a:chExt cx="768" cy="1817"/>
            </a:xfrm>
          </p:grpSpPr>
          <p:grpSp>
            <p:nvGrpSpPr>
              <p:cNvPr id="272" name="Group 145"/>
              <p:cNvGrpSpPr>
                <a:grpSpLocks/>
              </p:cNvGrpSpPr>
              <p:nvPr/>
            </p:nvGrpSpPr>
            <p:grpSpPr bwMode="auto">
              <a:xfrm>
                <a:off x="3648" y="2304"/>
                <a:ext cx="336" cy="1296"/>
                <a:chOff x="3121" y="1911"/>
                <a:chExt cx="1337" cy="1071"/>
              </a:xfrm>
            </p:grpSpPr>
            <p:sp>
              <p:nvSpPr>
                <p:cNvPr id="279" name="Rectangle 146"/>
                <p:cNvSpPr>
                  <a:spLocks noChangeArrowheads="1"/>
                </p:cNvSpPr>
                <p:nvPr/>
              </p:nvSpPr>
              <p:spPr bwMode="auto">
                <a:xfrm>
                  <a:off x="3606" y="1959"/>
                  <a:ext cx="430" cy="960"/>
                </a:xfrm>
                <a:prstGeom prst="rect">
                  <a:avLst/>
                </a:prstGeom>
                <a:gradFill rotWithShape="1">
                  <a:gsLst>
                    <a:gs pos="0">
                      <a:schemeClr val="tx1">
                        <a:alpha val="98000"/>
                      </a:schemeClr>
                    </a:gs>
                    <a:gs pos="100000">
                      <a:schemeClr val="tx1">
                        <a:gamma/>
                        <a:tint val="0"/>
                        <a:invGamma/>
                      </a:scheme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0" name="Freeform 147"/>
                <p:cNvSpPr>
                  <a:spLocks/>
                </p:cNvSpPr>
                <p:nvPr/>
              </p:nvSpPr>
              <p:spPr bwMode="auto">
                <a:xfrm>
                  <a:off x="3121" y="1930"/>
                  <a:ext cx="756" cy="1052"/>
                </a:xfrm>
                <a:custGeom>
                  <a:avLst/>
                  <a:gdLst/>
                  <a:ahLst/>
                  <a:cxnLst>
                    <a:cxn ang="0">
                      <a:pos x="374" y="0"/>
                    </a:cxn>
                    <a:cxn ang="0">
                      <a:pos x="249" y="13"/>
                    </a:cxn>
                    <a:cxn ang="0">
                      <a:pos x="187" y="138"/>
                    </a:cxn>
                    <a:cxn ang="0">
                      <a:pos x="137" y="463"/>
                    </a:cxn>
                    <a:cxn ang="0">
                      <a:pos x="61" y="739"/>
                    </a:cxn>
                    <a:cxn ang="0">
                      <a:pos x="99" y="1252"/>
                    </a:cxn>
                    <a:cxn ang="0">
                      <a:pos x="162" y="1365"/>
                    </a:cxn>
                    <a:cxn ang="0">
                      <a:pos x="262" y="1377"/>
                    </a:cxn>
                    <a:cxn ang="0">
                      <a:pos x="475" y="1377"/>
                    </a:cxn>
                    <a:cxn ang="0">
                      <a:pos x="462" y="1190"/>
                    </a:cxn>
                    <a:cxn ang="0">
                      <a:pos x="437" y="1114"/>
                    </a:cxn>
                    <a:cxn ang="0">
                      <a:pos x="399" y="1089"/>
                    </a:cxn>
                    <a:cxn ang="0">
                      <a:pos x="362" y="513"/>
                    </a:cxn>
                    <a:cxn ang="0">
                      <a:pos x="399" y="13"/>
                    </a:cxn>
                    <a:cxn ang="0">
                      <a:pos x="537" y="38"/>
                    </a:cxn>
                  </a:cxnLst>
                  <a:rect l="0" t="0" r="r" b="b"/>
                  <a:pathLst>
                    <a:path w="537" h="1439">
                      <a:moveTo>
                        <a:pt x="374" y="0"/>
                      </a:moveTo>
                      <a:cubicBezTo>
                        <a:pt x="332" y="4"/>
                        <a:pt x="290" y="3"/>
                        <a:pt x="249" y="13"/>
                      </a:cubicBezTo>
                      <a:cubicBezTo>
                        <a:pt x="193" y="26"/>
                        <a:pt x="201" y="95"/>
                        <a:pt x="187" y="138"/>
                      </a:cubicBezTo>
                      <a:cubicBezTo>
                        <a:pt x="176" y="246"/>
                        <a:pt x="162" y="358"/>
                        <a:pt x="137" y="463"/>
                      </a:cubicBezTo>
                      <a:cubicBezTo>
                        <a:pt x="130" y="556"/>
                        <a:pt x="148" y="682"/>
                        <a:pt x="61" y="739"/>
                      </a:cubicBezTo>
                      <a:cubicBezTo>
                        <a:pt x="34" y="908"/>
                        <a:pt x="0" y="1105"/>
                        <a:pt x="99" y="1252"/>
                      </a:cubicBezTo>
                      <a:cubicBezTo>
                        <a:pt x="109" y="1294"/>
                        <a:pt x="110" y="1351"/>
                        <a:pt x="162" y="1365"/>
                      </a:cubicBezTo>
                      <a:cubicBezTo>
                        <a:pt x="194" y="1374"/>
                        <a:pt x="229" y="1373"/>
                        <a:pt x="262" y="1377"/>
                      </a:cubicBezTo>
                      <a:cubicBezTo>
                        <a:pt x="324" y="1399"/>
                        <a:pt x="424" y="1439"/>
                        <a:pt x="475" y="1377"/>
                      </a:cubicBezTo>
                      <a:cubicBezTo>
                        <a:pt x="514" y="1329"/>
                        <a:pt x="471" y="1252"/>
                        <a:pt x="462" y="1190"/>
                      </a:cubicBezTo>
                      <a:cubicBezTo>
                        <a:pt x="458" y="1164"/>
                        <a:pt x="459" y="1129"/>
                        <a:pt x="437" y="1114"/>
                      </a:cubicBezTo>
                      <a:cubicBezTo>
                        <a:pt x="424" y="1106"/>
                        <a:pt x="412" y="1097"/>
                        <a:pt x="399" y="1089"/>
                      </a:cubicBezTo>
                      <a:cubicBezTo>
                        <a:pt x="354" y="900"/>
                        <a:pt x="406" y="702"/>
                        <a:pt x="362" y="513"/>
                      </a:cubicBezTo>
                      <a:cubicBezTo>
                        <a:pt x="372" y="182"/>
                        <a:pt x="360" y="212"/>
                        <a:pt x="399" y="13"/>
                      </a:cubicBezTo>
                      <a:cubicBezTo>
                        <a:pt x="495" y="44"/>
                        <a:pt x="448" y="38"/>
                        <a:pt x="537" y="3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0C0C0">
                        <a:gamma/>
                        <a:shade val="46275"/>
                        <a:invGamma/>
                      </a:srgbClr>
                    </a:gs>
                    <a:gs pos="100000">
                      <a:srgbClr val="C0C0C0">
                        <a:alpha val="98000"/>
                      </a:srgbClr>
                    </a:gs>
                  </a:gsLst>
                  <a:lin ang="189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1" name="Freeform 148"/>
                <p:cNvSpPr>
                  <a:spLocks/>
                </p:cNvSpPr>
                <p:nvPr/>
              </p:nvSpPr>
              <p:spPr bwMode="auto">
                <a:xfrm flipH="1">
                  <a:off x="3845" y="1911"/>
                  <a:ext cx="613" cy="1053"/>
                </a:xfrm>
                <a:custGeom>
                  <a:avLst/>
                  <a:gdLst/>
                  <a:ahLst/>
                  <a:cxnLst>
                    <a:cxn ang="0">
                      <a:pos x="374" y="0"/>
                    </a:cxn>
                    <a:cxn ang="0">
                      <a:pos x="249" y="13"/>
                    </a:cxn>
                    <a:cxn ang="0">
                      <a:pos x="187" y="138"/>
                    </a:cxn>
                    <a:cxn ang="0">
                      <a:pos x="137" y="463"/>
                    </a:cxn>
                    <a:cxn ang="0">
                      <a:pos x="61" y="739"/>
                    </a:cxn>
                    <a:cxn ang="0">
                      <a:pos x="99" y="1252"/>
                    </a:cxn>
                    <a:cxn ang="0">
                      <a:pos x="162" y="1365"/>
                    </a:cxn>
                    <a:cxn ang="0">
                      <a:pos x="262" y="1377"/>
                    </a:cxn>
                    <a:cxn ang="0">
                      <a:pos x="475" y="1377"/>
                    </a:cxn>
                    <a:cxn ang="0">
                      <a:pos x="462" y="1190"/>
                    </a:cxn>
                    <a:cxn ang="0">
                      <a:pos x="437" y="1114"/>
                    </a:cxn>
                    <a:cxn ang="0">
                      <a:pos x="399" y="1089"/>
                    </a:cxn>
                    <a:cxn ang="0">
                      <a:pos x="362" y="513"/>
                    </a:cxn>
                    <a:cxn ang="0">
                      <a:pos x="399" y="13"/>
                    </a:cxn>
                    <a:cxn ang="0">
                      <a:pos x="537" y="38"/>
                    </a:cxn>
                  </a:cxnLst>
                  <a:rect l="0" t="0" r="r" b="b"/>
                  <a:pathLst>
                    <a:path w="537" h="1439">
                      <a:moveTo>
                        <a:pt x="374" y="0"/>
                      </a:moveTo>
                      <a:cubicBezTo>
                        <a:pt x="332" y="4"/>
                        <a:pt x="290" y="3"/>
                        <a:pt x="249" y="13"/>
                      </a:cubicBezTo>
                      <a:cubicBezTo>
                        <a:pt x="193" y="26"/>
                        <a:pt x="201" y="95"/>
                        <a:pt x="187" y="138"/>
                      </a:cubicBezTo>
                      <a:cubicBezTo>
                        <a:pt x="176" y="246"/>
                        <a:pt x="162" y="358"/>
                        <a:pt x="137" y="463"/>
                      </a:cubicBezTo>
                      <a:cubicBezTo>
                        <a:pt x="130" y="556"/>
                        <a:pt x="148" y="682"/>
                        <a:pt x="61" y="739"/>
                      </a:cubicBezTo>
                      <a:cubicBezTo>
                        <a:pt x="34" y="908"/>
                        <a:pt x="0" y="1105"/>
                        <a:pt x="99" y="1252"/>
                      </a:cubicBezTo>
                      <a:cubicBezTo>
                        <a:pt x="109" y="1294"/>
                        <a:pt x="110" y="1351"/>
                        <a:pt x="162" y="1365"/>
                      </a:cubicBezTo>
                      <a:cubicBezTo>
                        <a:pt x="194" y="1374"/>
                        <a:pt x="229" y="1373"/>
                        <a:pt x="262" y="1377"/>
                      </a:cubicBezTo>
                      <a:cubicBezTo>
                        <a:pt x="324" y="1399"/>
                        <a:pt x="424" y="1439"/>
                        <a:pt x="475" y="1377"/>
                      </a:cubicBezTo>
                      <a:cubicBezTo>
                        <a:pt x="514" y="1329"/>
                        <a:pt x="471" y="1252"/>
                        <a:pt x="462" y="1190"/>
                      </a:cubicBezTo>
                      <a:cubicBezTo>
                        <a:pt x="458" y="1164"/>
                        <a:pt x="459" y="1129"/>
                        <a:pt x="437" y="1114"/>
                      </a:cubicBezTo>
                      <a:cubicBezTo>
                        <a:pt x="424" y="1106"/>
                        <a:pt x="412" y="1097"/>
                        <a:pt x="399" y="1089"/>
                      </a:cubicBezTo>
                      <a:cubicBezTo>
                        <a:pt x="354" y="900"/>
                        <a:pt x="406" y="702"/>
                        <a:pt x="362" y="513"/>
                      </a:cubicBezTo>
                      <a:cubicBezTo>
                        <a:pt x="372" y="182"/>
                        <a:pt x="360" y="212"/>
                        <a:pt x="399" y="13"/>
                      </a:cubicBezTo>
                      <a:cubicBezTo>
                        <a:pt x="495" y="44"/>
                        <a:pt x="448" y="38"/>
                        <a:pt x="537" y="3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0C0C0">
                        <a:gamma/>
                        <a:shade val="46275"/>
                        <a:invGamma/>
                      </a:srgbClr>
                    </a:gs>
                    <a:gs pos="100000">
                      <a:srgbClr val="C0C0C0">
                        <a:alpha val="98000"/>
                      </a:srgbClr>
                    </a:gs>
                  </a:gsLst>
                  <a:lin ang="189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73" name="Group 149"/>
              <p:cNvGrpSpPr>
                <a:grpSpLocks/>
              </p:cNvGrpSpPr>
              <p:nvPr/>
            </p:nvGrpSpPr>
            <p:grpSpPr bwMode="auto">
              <a:xfrm>
                <a:off x="3456" y="3264"/>
                <a:ext cx="768" cy="857"/>
                <a:chOff x="3168" y="2832"/>
                <a:chExt cx="768" cy="857"/>
              </a:xfrm>
            </p:grpSpPr>
            <p:sp>
              <p:nvSpPr>
                <p:cNvPr id="274" name="Freeform 143"/>
                <p:cNvSpPr>
                  <a:spLocks/>
                </p:cNvSpPr>
                <p:nvPr/>
              </p:nvSpPr>
              <p:spPr bwMode="auto">
                <a:xfrm>
                  <a:off x="3168" y="2832"/>
                  <a:ext cx="240" cy="720"/>
                </a:xfrm>
                <a:custGeom>
                  <a:avLst/>
                  <a:gdLst/>
                  <a:ahLst/>
                  <a:cxnLst>
                    <a:cxn ang="0">
                      <a:pos x="84" y="16"/>
                    </a:cxn>
                    <a:cxn ang="0">
                      <a:pos x="43" y="138"/>
                    </a:cxn>
                    <a:cxn ang="0">
                      <a:pos x="19" y="389"/>
                    </a:cxn>
                    <a:cxn ang="0">
                      <a:pos x="19" y="803"/>
                    </a:cxn>
                    <a:cxn ang="0">
                      <a:pos x="51" y="811"/>
                    </a:cxn>
                    <a:cxn ang="0">
                      <a:pos x="108" y="852"/>
                    </a:cxn>
                    <a:cxn ang="0">
                      <a:pos x="408" y="827"/>
                    </a:cxn>
                    <a:cxn ang="0">
                      <a:pos x="449" y="495"/>
                    </a:cxn>
                    <a:cxn ang="0">
                      <a:pos x="408" y="162"/>
                    </a:cxn>
                    <a:cxn ang="0">
                      <a:pos x="400" y="138"/>
                    </a:cxn>
                    <a:cxn ang="0">
                      <a:pos x="376" y="130"/>
                    </a:cxn>
                    <a:cxn ang="0">
                      <a:pos x="360" y="81"/>
                    </a:cxn>
                    <a:cxn ang="0">
                      <a:pos x="343" y="65"/>
                    </a:cxn>
                    <a:cxn ang="0">
                      <a:pos x="287" y="0"/>
                    </a:cxn>
                    <a:cxn ang="0">
                      <a:pos x="108" y="8"/>
                    </a:cxn>
                    <a:cxn ang="0">
                      <a:pos x="84" y="16"/>
                    </a:cxn>
                  </a:cxnLst>
                  <a:rect l="0" t="0" r="r" b="b"/>
                  <a:pathLst>
                    <a:path w="484" h="857">
                      <a:moveTo>
                        <a:pt x="84" y="16"/>
                      </a:moveTo>
                      <a:cubicBezTo>
                        <a:pt x="71" y="57"/>
                        <a:pt x="56" y="97"/>
                        <a:pt x="43" y="138"/>
                      </a:cubicBezTo>
                      <a:cubicBezTo>
                        <a:pt x="37" y="284"/>
                        <a:pt x="43" y="292"/>
                        <a:pt x="19" y="389"/>
                      </a:cubicBezTo>
                      <a:cubicBezTo>
                        <a:pt x="13" y="516"/>
                        <a:pt x="0" y="682"/>
                        <a:pt x="19" y="803"/>
                      </a:cubicBezTo>
                      <a:cubicBezTo>
                        <a:pt x="21" y="814"/>
                        <a:pt x="40" y="808"/>
                        <a:pt x="51" y="811"/>
                      </a:cubicBezTo>
                      <a:cubicBezTo>
                        <a:pt x="72" y="830"/>
                        <a:pt x="81" y="843"/>
                        <a:pt x="108" y="852"/>
                      </a:cubicBezTo>
                      <a:cubicBezTo>
                        <a:pt x="191" y="849"/>
                        <a:pt x="319" y="857"/>
                        <a:pt x="408" y="827"/>
                      </a:cubicBezTo>
                      <a:cubicBezTo>
                        <a:pt x="412" y="744"/>
                        <a:pt x="392" y="580"/>
                        <a:pt x="449" y="495"/>
                      </a:cubicBezTo>
                      <a:cubicBezTo>
                        <a:pt x="448" y="454"/>
                        <a:pt x="484" y="234"/>
                        <a:pt x="408" y="162"/>
                      </a:cubicBezTo>
                      <a:cubicBezTo>
                        <a:pt x="405" y="154"/>
                        <a:pt x="406" y="144"/>
                        <a:pt x="400" y="138"/>
                      </a:cubicBezTo>
                      <a:cubicBezTo>
                        <a:pt x="394" y="132"/>
                        <a:pt x="381" y="137"/>
                        <a:pt x="376" y="130"/>
                      </a:cubicBezTo>
                      <a:cubicBezTo>
                        <a:pt x="366" y="116"/>
                        <a:pt x="365" y="97"/>
                        <a:pt x="360" y="81"/>
                      </a:cubicBezTo>
                      <a:cubicBezTo>
                        <a:pt x="358" y="74"/>
                        <a:pt x="348" y="71"/>
                        <a:pt x="343" y="65"/>
                      </a:cubicBezTo>
                      <a:cubicBezTo>
                        <a:pt x="294" y="0"/>
                        <a:pt x="333" y="31"/>
                        <a:pt x="287" y="0"/>
                      </a:cubicBezTo>
                      <a:cubicBezTo>
                        <a:pt x="227" y="3"/>
                        <a:pt x="167" y="1"/>
                        <a:pt x="108" y="8"/>
                      </a:cubicBezTo>
                      <a:cubicBezTo>
                        <a:pt x="82" y="11"/>
                        <a:pt x="84" y="38"/>
                        <a:pt x="84" y="16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>
                        <a:gamma/>
                        <a:shade val="46275"/>
                        <a:invGamma/>
                      </a:schemeClr>
                    </a:gs>
                    <a:gs pos="100000">
                      <a:schemeClr val="bg2">
                        <a:alpha val="98000"/>
                      </a:scheme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5" name="Freeform 144"/>
                <p:cNvSpPr>
                  <a:spLocks/>
                </p:cNvSpPr>
                <p:nvPr/>
              </p:nvSpPr>
              <p:spPr bwMode="auto">
                <a:xfrm>
                  <a:off x="3648" y="2832"/>
                  <a:ext cx="288" cy="769"/>
                </a:xfrm>
                <a:custGeom>
                  <a:avLst/>
                  <a:gdLst/>
                  <a:ahLst/>
                  <a:cxnLst>
                    <a:cxn ang="0">
                      <a:pos x="84" y="16"/>
                    </a:cxn>
                    <a:cxn ang="0">
                      <a:pos x="43" y="138"/>
                    </a:cxn>
                    <a:cxn ang="0">
                      <a:pos x="19" y="389"/>
                    </a:cxn>
                    <a:cxn ang="0">
                      <a:pos x="19" y="803"/>
                    </a:cxn>
                    <a:cxn ang="0">
                      <a:pos x="51" y="811"/>
                    </a:cxn>
                    <a:cxn ang="0">
                      <a:pos x="108" y="852"/>
                    </a:cxn>
                    <a:cxn ang="0">
                      <a:pos x="408" y="827"/>
                    </a:cxn>
                    <a:cxn ang="0">
                      <a:pos x="449" y="495"/>
                    </a:cxn>
                    <a:cxn ang="0">
                      <a:pos x="408" y="162"/>
                    </a:cxn>
                    <a:cxn ang="0">
                      <a:pos x="400" y="138"/>
                    </a:cxn>
                    <a:cxn ang="0">
                      <a:pos x="376" y="130"/>
                    </a:cxn>
                    <a:cxn ang="0">
                      <a:pos x="360" y="81"/>
                    </a:cxn>
                    <a:cxn ang="0">
                      <a:pos x="343" y="65"/>
                    </a:cxn>
                    <a:cxn ang="0">
                      <a:pos x="287" y="0"/>
                    </a:cxn>
                    <a:cxn ang="0">
                      <a:pos x="108" y="8"/>
                    </a:cxn>
                    <a:cxn ang="0">
                      <a:pos x="84" y="16"/>
                    </a:cxn>
                  </a:cxnLst>
                  <a:rect l="0" t="0" r="r" b="b"/>
                  <a:pathLst>
                    <a:path w="484" h="857">
                      <a:moveTo>
                        <a:pt x="84" y="16"/>
                      </a:moveTo>
                      <a:cubicBezTo>
                        <a:pt x="71" y="57"/>
                        <a:pt x="56" y="97"/>
                        <a:pt x="43" y="138"/>
                      </a:cubicBezTo>
                      <a:cubicBezTo>
                        <a:pt x="37" y="284"/>
                        <a:pt x="43" y="292"/>
                        <a:pt x="19" y="389"/>
                      </a:cubicBezTo>
                      <a:cubicBezTo>
                        <a:pt x="13" y="516"/>
                        <a:pt x="0" y="682"/>
                        <a:pt x="19" y="803"/>
                      </a:cubicBezTo>
                      <a:cubicBezTo>
                        <a:pt x="21" y="814"/>
                        <a:pt x="40" y="808"/>
                        <a:pt x="51" y="811"/>
                      </a:cubicBezTo>
                      <a:cubicBezTo>
                        <a:pt x="72" y="830"/>
                        <a:pt x="81" y="843"/>
                        <a:pt x="108" y="852"/>
                      </a:cubicBezTo>
                      <a:cubicBezTo>
                        <a:pt x="191" y="849"/>
                        <a:pt x="319" y="857"/>
                        <a:pt x="408" y="827"/>
                      </a:cubicBezTo>
                      <a:cubicBezTo>
                        <a:pt x="412" y="744"/>
                        <a:pt x="392" y="580"/>
                        <a:pt x="449" y="495"/>
                      </a:cubicBezTo>
                      <a:cubicBezTo>
                        <a:pt x="448" y="454"/>
                        <a:pt x="484" y="234"/>
                        <a:pt x="408" y="162"/>
                      </a:cubicBezTo>
                      <a:cubicBezTo>
                        <a:pt x="405" y="154"/>
                        <a:pt x="406" y="144"/>
                        <a:pt x="400" y="138"/>
                      </a:cubicBezTo>
                      <a:cubicBezTo>
                        <a:pt x="394" y="132"/>
                        <a:pt x="381" y="137"/>
                        <a:pt x="376" y="130"/>
                      </a:cubicBezTo>
                      <a:cubicBezTo>
                        <a:pt x="366" y="116"/>
                        <a:pt x="365" y="97"/>
                        <a:pt x="360" y="81"/>
                      </a:cubicBezTo>
                      <a:cubicBezTo>
                        <a:pt x="358" y="74"/>
                        <a:pt x="348" y="71"/>
                        <a:pt x="343" y="65"/>
                      </a:cubicBezTo>
                      <a:cubicBezTo>
                        <a:pt x="294" y="0"/>
                        <a:pt x="333" y="31"/>
                        <a:pt x="287" y="0"/>
                      </a:cubicBezTo>
                      <a:cubicBezTo>
                        <a:pt x="227" y="3"/>
                        <a:pt x="167" y="1"/>
                        <a:pt x="108" y="8"/>
                      </a:cubicBezTo>
                      <a:cubicBezTo>
                        <a:pt x="82" y="11"/>
                        <a:pt x="84" y="38"/>
                        <a:pt x="84" y="16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>
                        <a:gamma/>
                        <a:shade val="46275"/>
                        <a:invGamma/>
                      </a:schemeClr>
                    </a:gs>
                    <a:gs pos="100000">
                      <a:schemeClr val="bg2">
                        <a:alpha val="98000"/>
                      </a:scheme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6" name="Freeform 142"/>
                <p:cNvSpPr>
                  <a:spLocks/>
                </p:cNvSpPr>
                <p:nvPr/>
              </p:nvSpPr>
              <p:spPr bwMode="auto">
                <a:xfrm>
                  <a:off x="3552" y="2832"/>
                  <a:ext cx="288" cy="817"/>
                </a:xfrm>
                <a:custGeom>
                  <a:avLst/>
                  <a:gdLst/>
                  <a:ahLst/>
                  <a:cxnLst>
                    <a:cxn ang="0">
                      <a:pos x="84" y="16"/>
                    </a:cxn>
                    <a:cxn ang="0">
                      <a:pos x="43" y="138"/>
                    </a:cxn>
                    <a:cxn ang="0">
                      <a:pos x="19" y="389"/>
                    </a:cxn>
                    <a:cxn ang="0">
                      <a:pos x="19" y="803"/>
                    </a:cxn>
                    <a:cxn ang="0">
                      <a:pos x="51" y="811"/>
                    </a:cxn>
                    <a:cxn ang="0">
                      <a:pos x="108" y="852"/>
                    </a:cxn>
                    <a:cxn ang="0">
                      <a:pos x="408" y="827"/>
                    </a:cxn>
                    <a:cxn ang="0">
                      <a:pos x="449" y="495"/>
                    </a:cxn>
                    <a:cxn ang="0">
                      <a:pos x="408" y="162"/>
                    </a:cxn>
                    <a:cxn ang="0">
                      <a:pos x="400" y="138"/>
                    </a:cxn>
                    <a:cxn ang="0">
                      <a:pos x="376" y="130"/>
                    </a:cxn>
                    <a:cxn ang="0">
                      <a:pos x="360" y="81"/>
                    </a:cxn>
                    <a:cxn ang="0">
                      <a:pos x="343" y="65"/>
                    </a:cxn>
                    <a:cxn ang="0">
                      <a:pos x="287" y="0"/>
                    </a:cxn>
                    <a:cxn ang="0">
                      <a:pos x="108" y="8"/>
                    </a:cxn>
                    <a:cxn ang="0">
                      <a:pos x="84" y="16"/>
                    </a:cxn>
                  </a:cxnLst>
                  <a:rect l="0" t="0" r="r" b="b"/>
                  <a:pathLst>
                    <a:path w="484" h="857">
                      <a:moveTo>
                        <a:pt x="84" y="16"/>
                      </a:moveTo>
                      <a:cubicBezTo>
                        <a:pt x="71" y="57"/>
                        <a:pt x="56" y="97"/>
                        <a:pt x="43" y="138"/>
                      </a:cubicBezTo>
                      <a:cubicBezTo>
                        <a:pt x="37" y="284"/>
                        <a:pt x="43" y="292"/>
                        <a:pt x="19" y="389"/>
                      </a:cubicBezTo>
                      <a:cubicBezTo>
                        <a:pt x="13" y="516"/>
                        <a:pt x="0" y="682"/>
                        <a:pt x="19" y="803"/>
                      </a:cubicBezTo>
                      <a:cubicBezTo>
                        <a:pt x="21" y="814"/>
                        <a:pt x="40" y="808"/>
                        <a:pt x="51" y="811"/>
                      </a:cubicBezTo>
                      <a:cubicBezTo>
                        <a:pt x="72" y="830"/>
                        <a:pt x="81" y="843"/>
                        <a:pt x="108" y="852"/>
                      </a:cubicBezTo>
                      <a:cubicBezTo>
                        <a:pt x="191" y="849"/>
                        <a:pt x="319" y="857"/>
                        <a:pt x="408" y="827"/>
                      </a:cubicBezTo>
                      <a:cubicBezTo>
                        <a:pt x="412" y="744"/>
                        <a:pt x="392" y="580"/>
                        <a:pt x="449" y="495"/>
                      </a:cubicBezTo>
                      <a:cubicBezTo>
                        <a:pt x="448" y="454"/>
                        <a:pt x="484" y="234"/>
                        <a:pt x="408" y="162"/>
                      </a:cubicBezTo>
                      <a:cubicBezTo>
                        <a:pt x="405" y="154"/>
                        <a:pt x="406" y="144"/>
                        <a:pt x="400" y="138"/>
                      </a:cubicBezTo>
                      <a:cubicBezTo>
                        <a:pt x="394" y="132"/>
                        <a:pt x="381" y="137"/>
                        <a:pt x="376" y="130"/>
                      </a:cubicBezTo>
                      <a:cubicBezTo>
                        <a:pt x="366" y="116"/>
                        <a:pt x="365" y="97"/>
                        <a:pt x="360" y="81"/>
                      </a:cubicBezTo>
                      <a:cubicBezTo>
                        <a:pt x="358" y="74"/>
                        <a:pt x="348" y="71"/>
                        <a:pt x="343" y="65"/>
                      </a:cubicBezTo>
                      <a:cubicBezTo>
                        <a:pt x="294" y="0"/>
                        <a:pt x="333" y="31"/>
                        <a:pt x="287" y="0"/>
                      </a:cubicBezTo>
                      <a:cubicBezTo>
                        <a:pt x="227" y="3"/>
                        <a:pt x="167" y="1"/>
                        <a:pt x="108" y="8"/>
                      </a:cubicBezTo>
                      <a:cubicBezTo>
                        <a:pt x="82" y="11"/>
                        <a:pt x="84" y="38"/>
                        <a:pt x="84" y="16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>
                        <a:gamma/>
                        <a:shade val="46275"/>
                        <a:invGamma/>
                      </a:schemeClr>
                    </a:gs>
                    <a:gs pos="100000">
                      <a:schemeClr val="bg2">
                        <a:alpha val="98000"/>
                      </a:scheme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7" name="Freeform 140"/>
                <p:cNvSpPr>
                  <a:spLocks/>
                </p:cNvSpPr>
                <p:nvPr/>
              </p:nvSpPr>
              <p:spPr bwMode="auto">
                <a:xfrm>
                  <a:off x="3264" y="2832"/>
                  <a:ext cx="288" cy="817"/>
                </a:xfrm>
                <a:custGeom>
                  <a:avLst/>
                  <a:gdLst/>
                  <a:ahLst/>
                  <a:cxnLst>
                    <a:cxn ang="0">
                      <a:pos x="84" y="16"/>
                    </a:cxn>
                    <a:cxn ang="0">
                      <a:pos x="43" y="138"/>
                    </a:cxn>
                    <a:cxn ang="0">
                      <a:pos x="19" y="389"/>
                    </a:cxn>
                    <a:cxn ang="0">
                      <a:pos x="19" y="803"/>
                    </a:cxn>
                    <a:cxn ang="0">
                      <a:pos x="51" y="811"/>
                    </a:cxn>
                    <a:cxn ang="0">
                      <a:pos x="108" y="852"/>
                    </a:cxn>
                    <a:cxn ang="0">
                      <a:pos x="408" y="827"/>
                    </a:cxn>
                    <a:cxn ang="0">
                      <a:pos x="449" y="495"/>
                    </a:cxn>
                    <a:cxn ang="0">
                      <a:pos x="408" y="162"/>
                    </a:cxn>
                    <a:cxn ang="0">
                      <a:pos x="400" y="138"/>
                    </a:cxn>
                    <a:cxn ang="0">
                      <a:pos x="376" y="130"/>
                    </a:cxn>
                    <a:cxn ang="0">
                      <a:pos x="360" y="81"/>
                    </a:cxn>
                    <a:cxn ang="0">
                      <a:pos x="343" y="65"/>
                    </a:cxn>
                    <a:cxn ang="0">
                      <a:pos x="287" y="0"/>
                    </a:cxn>
                    <a:cxn ang="0">
                      <a:pos x="108" y="8"/>
                    </a:cxn>
                    <a:cxn ang="0">
                      <a:pos x="84" y="16"/>
                    </a:cxn>
                  </a:cxnLst>
                  <a:rect l="0" t="0" r="r" b="b"/>
                  <a:pathLst>
                    <a:path w="484" h="857">
                      <a:moveTo>
                        <a:pt x="84" y="16"/>
                      </a:moveTo>
                      <a:cubicBezTo>
                        <a:pt x="71" y="57"/>
                        <a:pt x="56" y="97"/>
                        <a:pt x="43" y="138"/>
                      </a:cubicBezTo>
                      <a:cubicBezTo>
                        <a:pt x="37" y="284"/>
                        <a:pt x="43" y="292"/>
                        <a:pt x="19" y="389"/>
                      </a:cubicBezTo>
                      <a:cubicBezTo>
                        <a:pt x="13" y="516"/>
                        <a:pt x="0" y="682"/>
                        <a:pt x="19" y="803"/>
                      </a:cubicBezTo>
                      <a:cubicBezTo>
                        <a:pt x="21" y="814"/>
                        <a:pt x="40" y="808"/>
                        <a:pt x="51" y="811"/>
                      </a:cubicBezTo>
                      <a:cubicBezTo>
                        <a:pt x="72" y="830"/>
                        <a:pt x="81" y="843"/>
                        <a:pt x="108" y="852"/>
                      </a:cubicBezTo>
                      <a:cubicBezTo>
                        <a:pt x="191" y="849"/>
                        <a:pt x="319" y="857"/>
                        <a:pt x="408" y="827"/>
                      </a:cubicBezTo>
                      <a:cubicBezTo>
                        <a:pt x="412" y="744"/>
                        <a:pt x="392" y="580"/>
                        <a:pt x="449" y="495"/>
                      </a:cubicBezTo>
                      <a:cubicBezTo>
                        <a:pt x="448" y="454"/>
                        <a:pt x="484" y="234"/>
                        <a:pt x="408" y="162"/>
                      </a:cubicBezTo>
                      <a:cubicBezTo>
                        <a:pt x="405" y="154"/>
                        <a:pt x="406" y="144"/>
                        <a:pt x="400" y="138"/>
                      </a:cubicBezTo>
                      <a:cubicBezTo>
                        <a:pt x="394" y="132"/>
                        <a:pt x="381" y="137"/>
                        <a:pt x="376" y="130"/>
                      </a:cubicBezTo>
                      <a:cubicBezTo>
                        <a:pt x="366" y="116"/>
                        <a:pt x="365" y="97"/>
                        <a:pt x="360" y="81"/>
                      </a:cubicBezTo>
                      <a:cubicBezTo>
                        <a:pt x="358" y="74"/>
                        <a:pt x="348" y="71"/>
                        <a:pt x="343" y="65"/>
                      </a:cubicBezTo>
                      <a:cubicBezTo>
                        <a:pt x="294" y="0"/>
                        <a:pt x="333" y="31"/>
                        <a:pt x="287" y="0"/>
                      </a:cubicBezTo>
                      <a:cubicBezTo>
                        <a:pt x="227" y="3"/>
                        <a:pt x="167" y="1"/>
                        <a:pt x="108" y="8"/>
                      </a:cubicBezTo>
                      <a:cubicBezTo>
                        <a:pt x="82" y="11"/>
                        <a:pt x="84" y="38"/>
                        <a:pt x="84" y="16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>
                        <a:gamma/>
                        <a:shade val="46275"/>
                        <a:invGamma/>
                      </a:schemeClr>
                    </a:gs>
                    <a:gs pos="100000">
                      <a:schemeClr val="bg2">
                        <a:alpha val="98000"/>
                      </a:scheme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8" name="Freeform 141"/>
                <p:cNvSpPr>
                  <a:spLocks/>
                </p:cNvSpPr>
                <p:nvPr/>
              </p:nvSpPr>
              <p:spPr bwMode="auto">
                <a:xfrm>
                  <a:off x="3408" y="2832"/>
                  <a:ext cx="288" cy="857"/>
                </a:xfrm>
                <a:custGeom>
                  <a:avLst/>
                  <a:gdLst/>
                  <a:ahLst/>
                  <a:cxnLst>
                    <a:cxn ang="0">
                      <a:pos x="84" y="16"/>
                    </a:cxn>
                    <a:cxn ang="0">
                      <a:pos x="43" y="138"/>
                    </a:cxn>
                    <a:cxn ang="0">
                      <a:pos x="19" y="389"/>
                    </a:cxn>
                    <a:cxn ang="0">
                      <a:pos x="19" y="803"/>
                    </a:cxn>
                    <a:cxn ang="0">
                      <a:pos x="51" y="811"/>
                    </a:cxn>
                    <a:cxn ang="0">
                      <a:pos x="108" y="852"/>
                    </a:cxn>
                    <a:cxn ang="0">
                      <a:pos x="408" y="827"/>
                    </a:cxn>
                    <a:cxn ang="0">
                      <a:pos x="449" y="495"/>
                    </a:cxn>
                    <a:cxn ang="0">
                      <a:pos x="408" y="162"/>
                    </a:cxn>
                    <a:cxn ang="0">
                      <a:pos x="400" y="138"/>
                    </a:cxn>
                    <a:cxn ang="0">
                      <a:pos x="376" y="130"/>
                    </a:cxn>
                    <a:cxn ang="0">
                      <a:pos x="360" y="81"/>
                    </a:cxn>
                    <a:cxn ang="0">
                      <a:pos x="343" y="65"/>
                    </a:cxn>
                    <a:cxn ang="0">
                      <a:pos x="287" y="0"/>
                    </a:cxn>
                    <a:cxn ang="0">
                      <a:pos x="108" y="8"/>
                    </a:cxn>
                    <a:cxn ang="0">
                      <a:pos x="84" y="16"/>
                    </a:cxn>
                  </a:cxnLst>
                  <a:rect l="0" t="0" r="r" b="b"/>
                  <a:pathLst>
                    <a:path w="484" h="857">
                      <a:moveTo>
                        <a:pt x="84" y="16"/>
                      </a:moveTo>
                      <a:cubicBezTo>
                        <a:pt x="71" y="57"/>
                        <a:pt x="56" y="97"/>
                        <a:pt x="43" y="138"/>
                      </a:cubicBezTo>
                      <a:cubicBezTo>
                        <a:pt x="37" y="284"/>
                        <a:pt x="43" y="292"/>
                        <a:pt x="19" y="389"/>
                      </a:cubicBezTo>
                      <a:cubicBezTo>
                        <a:pt x="13" y="516"/>
                        <a:pt x="0" y="682"/>
                        <a:pt x="19" y="803"/>
                      </a:cubicBezTo>
                      <a:cubicBezTo>
                        <a:pt x="21" y="814"/>
                        <a:pt x="40" y="808"/>
                        <a:pt x="51" y="811"/>
                      </a:cubicBezTo>
                      <a:cubicBezTo>
                        <a:pt x="72" y="830"/>
                        <a:pt x="81" y="843"/>
                        <a:pt x="108" y="852"/>
                      </a:cubicBezTo>
                      <a:cubicBezTo>
                        <a:pt x="191" y="849"/>
                        <a:pt x="319" y="857"/>
                        <a:pt x="408" y="827"/>
                      </a:cubicBezTo>
                      <a:cubicBezTo>
                        <a:pt x="412" y="744"/>
                        <a:pt x="392" y="580"/>
                        <a:pt x="449" y="495"/>
                      </a:cubicBezTo>
                      <a:cubicBezTo>
                        <a:pt x="448" y="454"/>
                        <a:pt x="484" y="234"/>
                        <a:pt x="408" y="162"/>
                      </a:cubicBezTo>
                      <a:cubicBezTo>
                        <a:pt x="405" y="154"/>
                        <a:pt x="406" y="144"/>
                        <a:pt x="400" y="138"/>
                      </a:cubicBezTo>
                      <a:cubicBezTo>
                        <a:pt x="394" y="132"/>
                        <a:pt x="381" y="137"/>
                        <a:pt x="376" y="130"/>
                      </a:cubicBezTo>
                      <a:cubicBezTo>
                        <a:pt x="366" y="116"/>
                        <a:pt x="365" y="97"/>
                        <a:pt x="360" y="81"/>
                      </a:cubicBezTo>
                      <a:cubicBezTo>
                        <a:pt x="358" y="74"/>
                        <a:pt x="348" y="71"/>
                        <a:pt x="343" y="65"/>
                      </a:cubicBezTo>
                      <a:cubicBezTo>
                        <a:pt x="294" y="0"/>
                        <a:pt x="333" y="31"/>
                        <a:pt x="287" y="0"/>
                      </a:cubicBezTo>
                      <a:cubicBezTo>
                        <a:pt x="227" y="3"/>
                        <a:pt x="167" y="1"/>
                        <a:pt x="108" y="8"/>
                      </a:cubicBezTo>
                      <a:cubicBezTo>
                        <a:pt x="82" y="11"/>
                        <a:pt x="84" y="38"/>
                        <a:pt x="84" y="16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>
                        <a:gamma/>
                        <a:shade val="46275"/>
                        <a:invGamma/>
                      </a:schemeClr>
                    </a:gs>
                    <a:gs pos="100000">
                      <a:schemeClr val="bg2">
                        <a:alpha val="98000"/>
                      </a:scheme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sp>
          <p:nvSpPr>
            <p:cNvPr id="254" name="Text Box 273"/>
            <p:cNvSpPr txBox="1">
              <a:spLocks noChangeArrowheads="1"/>
            </p:cNvSpPr>
            <p:nvPr/>
          </p:nvSpPr>
          <p:spPr bwMode="auto">
            <a:xfrm>
              <a:off x="2209800" y="4267200"/>
              <a:ext cx="1066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NAD+</a:t>
              </a:r>
            </a:p>
          </p:txBody>
        </p:sp>
        <p:sp>
          <p:nvSpPr>
            <p:cNvPr id="255" name="AutoShape 274"/>
            <p:cNvSpPr>
              <a:spLocks noChangeArrowheads="1"/>
            </p:cNvSpPr>
            <p:nvPr/>
          </p:nvSpPr>
          <p:spPr bwMode="auto">
            <a:xfrm>
              <a:off x="1828800" y="3505200"/>
              <a:ext cx="1066800" cy="1219200"/>
            </a:xfrm>
            <a:custGeom>
              <a:avLst/>
              <a:gdLst>
                <a:gd name="T0" fmla="*/ 288 w 21600"/>
                <a:gd name="T1" fmla="*/ 0 h 21600"/>
                <a:gd name="T2" fmla="*/ 95 w 21600"/>
                <a:gd name="T3" fmla="*/ 768 h 21600"/>
                <a:gd name="T4" fmla="*/ 303 w 21600"/>
                <a:gd name="T5" fmla="*/ 295 h 21600"/>
                <a:gd name="T6" fmla="*/ 487 w 21600"/>
                <a:gd name="T7" fmla="*/ 508 h 21600"/>
                <a:gd name="T8" fmla="*/ 672 w 21600"/>
                <a:gd name="T9" fmla="*/ 295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297 h 21600"/>
                <a:gd name="T17" fmla="*/ 6107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close/>
                </a:path>
              </a:pathLst>
            </a:custGeom>
            <a:solidFill>
              <a:schemeClr val="bg2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" name="WordArt 277"/>
            <p:cNvSpPr>
              <a:spLocks noChangeArrowheads="1" noChangeShapeType="1" noTextEdit="1"/>
            </p:cNvSpPr>
            <p:nvPr/>
          </p:nvSpPr>
          <p:spPr bwMode="auto">
            <a:xfrm>
              <a:off x="4272055" y="4813487"/>
              <a:ext cx="609600" cy="76199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5921" dir="2700000" algn="ctr" rotWithShape="0">
                      <a:schemeClr val="tx1">
                        <a:alpha val="79999"/>
                      </a:schemeClr>
                    </a:outerShdw>
                  </a:effectLst>
                  <a:latin typeface="Arial Black"/>
                </a:rPr>
                <a:t>G</a:t>
              </a:r>
            </a:p>
          </p:txBody>
        </p:sp>
        <p:sp>
          <p:nvSpPr>
            <p:cNvPr id="257" name="WordArt 278"/>
            <p:cNvSpPr>
              <a:spLocks noChangeArrowheads="1" noChangeShapeType="1" noTextEdit="1"/>
            </p:cNvSpPr>
            <p:nvPr/>
          </p:nvSpPr>
          <p:spPr bwMode="auto">
            <a:xfrm>
              <a:off x="5943600" y="4648200"/>
              <a:ext cx="352425" cy="4572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5921" dir="2700000" algn="ctr" rotWithShape="0">
                      <a:schemeClr val="tx1">
                        <a:alpha val="79999"/>
                      </a:schemeClr>
                    </a:outerShdw>
                  </a:effectLst>
                  <a:latin typeface="Arial Black"/>
                </a:rPr>
                <a:t>F</a:t>
              </a:r>
            </a:p>
          </p:txBody>
        </p:sp>
        <p:sp>
          <p:nvSpPr>
            <p:cNvPr id="258" name="WordArt 279"/>
            <p:cNvSpPr>
              <a:spLocks noChangeArrowheads="1" noChangeShapeType="1" noTextEdit="1"/>
            </p:cNvSpPr>
            <p:nvPr/>
          </p:nvSpPr>
          <p:spPr bwMode="auto">
            <a:xfrm>
              <a:off x="3657600" y="685800"/>
              <a:ext cx="352425" cy="4572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5921" dir="2700000" algn="ctr" rotWithShape="0">
                      <a:schemeClr val="tx1">
                        <a:alpha val="79999"/>
                      </a:schemeClr>
                    </a:outerShdw>
                  </a:effectLst>
                  <a:latin typeface="Arial Black"/>
                </a:rPr>
                <a:t>B</a:t>
              </a:r>
            </a:p>
          </p:txBody>
        </p:sp>
        <p:sp>
          <p:nvSpPr>
            <p:cNvPr id="259" name="WordArt 281"/>
            <p:cNvSpPr>
              <a:spLocks noChangeArrowheads="1" noChangeShapeType="1" noTextEdit="1"/>
            </p:cNvSpPr>
            <p:nvPr/>
          </p:nvSpPr>
          <p:spPr bwMode="auto">
            <a:xfrm>
              <a:off x="208517" y="838200"/>
              <a:ext cx="457200" cy="6096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5921" dir="2700000" algn="ctr" rotWithShape="0">
                      <a:schemeClr val="tx1">
                        <a:alpha val="79999"/>
                      </a:schemeClr>
                    </a:outerShdw>
                  </a:effectLst>
                  <a:latin typeface="Arial Black"/>
                </a:rPr>
                <a:t>A</a:t>
              </a:r>
            </a:p>
          </p:txBody>
        </p:sp>
        <p:sp>
          <p:nvSpPr>
            <p:cNvPr id="260" name="WordArt 282"/>
            <p:cNvSpPr>
              <a:spLocks noChangeArrowheads="1" noChangeShapeType="1" noTextEdit="1"/>
            </p:cNvSpPr>
            <p:nvPr/>
          </p:nvSpPr>
          <p:spPr bwMode="auto">
            <a:xfrm>
              <a:off x="8001000" y="4724400"/>
              <a:ext cx="352425" cy="4572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5921" dir="2700000" algn="ctr" rotWithShape="0">
                      <a:schemeClr val="tx1">
                        <a:alpha val="79999"/>
                      </a:schemeClr>
                    </a:outerShdw>
                  </a:effectLst>
                  <a:latin typeface="Arial Black"/>
                </a:rPr>
                <a:t>D</a:t>
              </a:r>
            </a:p>
          </p:txBody>
        </p:sp>
        <p:sp>
          <p:nvSpPr>
            <p:cNvPr id="261" name="WordArt 283"/>
            <p:cNvSpPr>
              <a:spLocks noChangeArrowheads="1" noChangeShapeType="1" noTextEdit="1"/>
            </p:cNvSpPr>
            <p:nvPr/>
          </p:nvSpPr>
          <p:spPr bwMode="auto">
            <a:xfrm>
              <a:off x="7115175" y="1447801"/>
              <a:ext cx="504825" cy="6096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5921" dir="2700000" algn="ctr" rotWithShape="0">
                      <a:schemeClr val="tx1">
                        <a:alpha val="79999"/>
                      </a:schemeClr>
                    </a:outerShdw>
                  </a:effectLst>
                  <a:latin typeface="Arial Black"/>
                </a:rPr>
                <a:t>C</a:t>
              </a:r>
            </a:p>
          </p:txBody>
        </p:sp>
        <p:sp>
          <p:nvSpPr>
            <p:cNvPr id="262" name="Line 284"/>
            <p:cNvSpPr>
              <a:spLocks noChangeShapeType="1"/>
            </p:cNvSpPr>
            <p:nvPr/>
          </p:nvSpPr>
          <p:spPr bwMode="auto">
            <a:xfrm flipV="1">
              <a:off x="3810000" y="1295400"/>
              <a:ext cx="0" cy="27432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Freeform 285"/>
            <p:cNvSpPr>
              <a:spLocks/>
            </p:cNvSpPr>
            <p:nvPr/>
          </p:nvSpPr>
          <p:spPr bwMode="auto">
            <a:xfrm>
              <a:off x="1916113" y="2489200"/>
              <a:ext cx="4408488" cy="2068513"/>
            </a:xfrm>
            <a:custGeom>
              <a:avLst/>
              <a:gdLst>
                <a:gd name="T0" fmla="*/ 25 w 2722"/>
                <a:gd name="T1" fmla="*/ 1294 h 1303"/>
                <a:gd name="T2" fmla="*/ 73 w 2722"/>
                <a:gd name="T3" fmla="*/ 483 h 1303"/>
                <a:gd name="T4" fmla="*/ 130 w 2722"/>
                <a:gd name="T5" fmla="*/ 321 h 1303"/>
                <a:gd name="T6" fmla="*/ 155 w 2722"/>
                <a:gd name="T7" fmla="*/ 313 h 1303"/>
                <a:gd name="T8" fmla="*/ 349 w 2722"/>
                <a:gd name="T9" fmla="*/ 248 h 1303"/>
                <a:gd name="T10" fmla="*/ 2450 w 2722"/>
                <a:gd name="T11" fmla="*/ 272 h 1303"/>
                <a:gd name="T12" fmla="*/ 2483 w 2722"/>
                <a:gd name="T13" fmla="*/ 280 h 1303"/>
                <a:gd name="T14" fmla="*/ 2556 w 2722"/>
                <a:gd name="T15" fmla="*/ 1303 h 13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22"/>
                <a:gd name="T25" fmla="*/ 0 h 1303"/>
                <a:gd name="T26" fmla="*/ 2722 w 2722"/>
                <a:gd name="T27" fmla="*/ 1303 h 130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22" h="1303">
                  <a:moveTo>
                    <a:pt x="25" y="1294"/>
                  </a:moveTo>
                  <a:cubicBezTo>
                    <a:pt x="28" y="1221"/>
                    <a:pt x="0" y="556"/>
                    <a:pt x="73" y="483"/>
                  </a:cubicBezTo>
                  <a:cubicBezTo>
                    <a:pt x="85" y="451"/>
                    <a:pt x="106" y="340"/>
                    <a:pt x="130" y="321"/>
                  </a:cubicBezTo>
                  <a:cubicBezTo>
                    <a:pt x="137" y="316"/>
                    <a:pt x="147" y="316"/>
                    <a:pt x="155" y="313"/>
                  </a:cubicBezTo>
                  <a:cubicBezTo>
                    <a:pt x="211" y="276"/>
                    <a:pt x="285" y="255"/>
                    <a:pt x="349" y="248"/>
                  </a:cubicBezTo>
                  <a:cubicBezTo>
                    <a:pt x="1049" y="251"/>
                    <a:pt x="1805" y="0"/>
                    <a:pt x="2450" y="272"/>
                  </a:cubicBezTo>
                  <a:cubicBezTo>
                    <a:pt x="2460" y="276"/>
                    <a:pt x="2472" y="277"/>
                    <a:pt x="2483" y="280"/>
                  </a:cubicBezTo>
                  <a:cubicBezTo>
                    <a:pt x="2722" y="534"/>
                    <a:pt x="2556" y="1054"/>
                    <a:pt x="2556" y="1303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  <a:prstDash val="sysDot"/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Line 286"/>
            <p:cNvSpPr>
              <a:spLocks noChangeShapeType="1"/>
            </p:cNvSpPr>
            <p:nvPr/>
          </p:nvSpPr>
          <p:spPr bwMode="auto">
            <a:xfrm>
              <a:off x="381000" y="1600200"/>
              <a:ext cx="0" cy="5334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Line 287"/>
            <p:cNvSpPr>
              <a:spLocks noChangeShapeType="1"/>
            </p:cNvSpPr>
            <p:nvPr/>
          </p:nvSpPr>
          <p:spPr bwMode="auto">
            <a:xfrm flipV="1">
              <a:off x="1981200" y="1295400"/>
              <a:ext cx="0" cy="32004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WordArt 288"/>
            <p:cNvSpPr>
              <a:spLocks noChangeArrowheads="1" noChangeShapeType="1" noTextEdit="1"/>
            </p:cNvSpPr>
            <p:nvPr/>
          </p:nvSpPr>
          <p:spPr bwMode="auto">
            <a:xfrm>
              <a:off x="1828800" y="762000"/>
              <a:ext cx="352425" cy="4572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5921" dir="2700000" algn="ctr" rotWithShape="0">
                      <a:schemeClr val="tx1">
                        <a:alpha val="79999"/>
                      </a:schemeClr>
                    </a:outerShdw>
                  </a:effectLst>
                  <a:latin typeface="Arial Black"/>
                </a:rPr>
                <a:t>B</a:t>
              </a:r>
            </a:p>
          </p:txBody>
        </p:sp>
        <p:sp>
          <p:nvSpPr>
            <p:cNvPr id="267" name="Freeform 289"/>
            <p:cNvSpPr>
              <a:spLocks/>
            </p:cNvSpPr>
            <p:nvPr/>
          </p:nvSpPr>
          <p:spPr bwMode="auto">
            <a:xfrm>
              <a:off x="4095750" y="743200"/>
              <a:ext cx="3676650" cy="581025"/>
            </a:xfrm>
            <a:custGeom>
              <a:avLst/>
              <a:gdLst>
                <a:gd name="T0" fmla="*/ 0 w 2257"/>
                <a:gd name="T1" fmla="*/ 156 h 366"/>
                <a:gd name="T2" fmla="*/ 324 w 2257"/>
                <a:gd name="T3" fmla="*/ 99 h 366"/>
                <a:gd name="T4" fmla="*/ 543 w 2257"/>
                <a:gd name="T5" fmla="*/ 58 h 366"/>
                <a:gd name="T6" fmla="*/ 917 w 2257"/>
                <a:gd name="T7" fmla="*/ 50 h 366"/>
                <a:gd name="T8" fmla="*/ 1987 w 2257"/>
                <a:gd name="T9" fmla="*/ 50 h 366"/>
                <a:gd name="T10" fmla="*/ 2125 w 2257"/>
                <a:gd name="T11" fmla="*/ 66 h 366"/>
                <a:gd name="T12" fmla="*/ 2142 w 2257"/>
                <a:gd name="T13" fmla="*/ 83 h 366"/>
                <a:gd name="T14" fmla="*/ 2166 w 2257"/>
                <a:gd name="T15" fmla="*/ 91 h 366"/>
                <a:gd name="T16" fmla="*/ 2190 w 2257"/>
                <a:gd name="T17" fmla="*/ 107 h 366"/>
                <a:gd name="T18" fmla="*/ 2223 w 2257"/>
                <a:gd name="T19" fmla="*/ 147 h 366"/>
                <a:gd name="T20" fmla="*/ 2255 w 2257"/>
                <a:gd name="T21" fmla="*/ 366 h 3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7"/>
                <a:gd name="T34" fmla="*/ 0 h 366"/>
                <a:gd name="T35" fmla="*/ 2257 w 2257"/>
                <a:gd name="T36" fmla="*/ 366 h 3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7" h="366">
                  <a:moveTo>
                    <a:pt x="0" y="156"/>
                  </a:moveTo>
                  <a:cubicBezTo>
                    <a:pt x="110" y="115"/>
                    <a:pt x="205" y="105"/>
                    <a:pt x="324" y="99"/>
                  </a:cubicBezTo>
                  <a:cubicBezTo>
                    <a:pt x="396" y="87"/>
                    <a:pt x="470" y="61"/>
                    <a:pt x="543" y="58"/>
                  </a:cubicBezTo>
                  <a:cubicBezTo>
                    <a:pt x="668" y="53"/>
                    <a:pt x="792" y="53"/>
                    <a:pt x="917" y="50"/>
                  </a:cubicBezTo>
                  <a:cubicBezTo>
                    <a:pt x="1264" y="0"/>
                    <a:pt x="1636" y="44"/>
                    <a:pt x="1987" y="50"/>
                  </a:cubicBezTo>
                  <a:cubicBezTo>
                    <a:pt x="2033" y="57"/>
                    <a:pt x="2080" y="55"/>
                    <a:pt x="2125" y="66"/>
                  </a:cubicBezTo>
                  <a:cubicBezTo>
                    <a:pt x="2133" y="68"/>
                    <a:pt x="2135" y="79"/>
                    <a:pt x="2142" y="83"/>
                  </a:cubicBezTo>
                  <a:cubicBezTo>
                    <a:pt x="2149" y="87"/>
                    <a:pt x="2158" y="87"/>
                    <a:pt x="2166" y="91"/>
                  </a:cubicBezTo>
                  <a:cubicBezTo>
                    <a:pt x="2175" y="95"/>
                    <a:pt x="2182" y="102"/>
                    <a:pt x="2190" y="107"/>
                  </a:cubicBezTo>
                  <a:cubicBezTo>
                    <a:pt x="2200" y="121"/>
                    <a:pt x="2215" y="132"/>
                    <a:pt x="2223" y="147"/>
                  </a:cubicBezTo>
                  <a:cubicBezTo>
                    <a:pt x="2257" y="214"/>
                    <a:pt x="2255" y="295"/>
                    <a:pt x="2255" y="366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AutoShape 290"/>
            <p:cNvSpPr>
              <a:spLocks noChangeArrowheads="1"/>
            </p:cNvSpPr>
            <p:nvPr/>
          </p:nvSpPr>
          <p:spPr bwMode="auto">
            <a:xfrm flipH="1">
              <a:off x="7162800" y="4114800"/>
              <a:ext cx="1143000" cy="1066799"/>
            </a:xfrm>
            <a:custGeom>
              <a:avLst/>
              <a:gdLst>
                <a:gd name="T0" fmla="*/ 364 w 21600"/>
                <a:gd name="T1" fmla="*/ 0 h 21600"/>
                <a:gd name="T2" fmla="*/ 90 w 21600"/>
                <a:gd name="T3" fmla="*/ 355 h 21600"/>
                <a:gd name="T4" fmla="*/ 362 w 21600"/>
                <a:gd name="T5" fmla="*/ 180 h 21600"/>
                <a:gd name="T6" fmla="*/ 810 w 21600"/>
                <a:gd name="T7" fmla="*/ 360 h 21600"/>
                <a:gd name="T8" fmla="*/ 630 w 21600"/>
                <a:gd name="T9" fmla="*/ 540 h 21600"/>
                <a:gd name="T10" fmla="*/ 450 w 21600"/>
                <a:gd name="T11" fmla="*/ 36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50 w 21600"/>
                <a:gd name="T19" fmla="*/ 3150 h 21600"/>
                <a:gd name="T20" fmla="*/ 18450 w 21600"/>
                <a:gd name="T21" fmla="*/ 184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59" y="5399"/>
                    <a:pt x="5459" y="7752"/>
                    <a:pt x="5401" y="10692"/>
                  </a:cubicBezTo>
                  <a:lnTo>
                    <a:pt x="2" y="10584"/>
                  </a:lnTo>
                  <a:cubicBezTo>
                    <a:pt x="119" y="4704"/>
                    <a:pt x="4919" y="-1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" name="WordArt 291"/>
            <p:cNvSpPr>
              <a:spLocks noChangeArrowheads="1" noChangeShapeType="1" noTextEdit="1"/>
            </p:cNvSpPr>
            <p:nvPr/>
          </p:nvSpPr>
          <p:spPr bwMode="auto">
            <a:xfrm>
              <a:off x="7086600" y="4953000"/>
              <a:ext cx="352425" cy="4572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5921" dir="2700000" algn="ctr" rotWithShape="0">
                      <a:schemeClr val="tx1">
                        <a:alpha val="79999"/>
                      </a:schemeClr>
                    </a:outerShdw>
                  </a:effectLst>
                  <a:latin typeface="Arial Black"/>
                </a:rPr>
                <a:t>E</a:t>
              </a:r>
            </a:p>
          </p:txBody>
        </p:sp>
        <p:sp>
          <p:nvSpPr>
            <p:cNvPr id="270" name="WordArt 293"/>
            <p:cNvSpPr>
              <a:spLocks noChangeArrowheads="1" noChangeShapeType="1" noTextEdit="1"/>
            </p:cNvSpPr>
            <p:nvPr/>
          </p:nvSpPr>
          <p:spPr bwMode="auto">
            <a:xfrm>
              <a:off x="1752600" y="4953000"/>
              <a:ext cx="352425" cy="4572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5921" dir="2700000" algn="ctr" rotWithShape="0">
                      <a:schemeClr val="tx1">
                        <a:alpha val="79999"/>
                      </a:schemeClr>
                    </a:outerShdw>
                  </a:effectLst>
                  <a:latin typeface="Arial Black"/>
                </a:rPr>
                <a:t>J</a:t>
              </a:r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chemeClr val="tx1">
                      <a:alpha val="79999"/>
                    </a:schemeClr>
                  </a:outerShdw>
                </a:effectLst>
                <a:latin typeface="Arial Black"/>
              </a:endParaRPr>
            </a:p>
          </p:txBody>
        </p:sp>
        <p:sp>
          <p:nvSpPr>
            <p:cNvPr id="271" name="WordArt 280"/>
            <p:cNvSpPr>
              <a:spLocks noChangeArrowheads="1" noChangeShapeType="1" noTextEdit="1"/>
            </p:cNvSpPr>
            <p:nvPr/>
          </p:nvSpPr>
          <p:spPr bwMode="auto">
            <a:xfrm>
              <a:off x="3657600" y="3962400"/>
              <a:ext cx="352425" cy="4572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5921" dir="2700000" algn="ctr" rotWithShape="0">
                      <a:schemeClr val="tx1">
                        <a:alpha val="79999"/>
                      </a:schemeClr>
                    </a:outerShdw>
                  </a:effectLst>
                  <a:latin typeface="Arial Black"/>
                </a:rPr>
                <a:t>B</a:t>
              </a:r>
            </a:p>
          </p:txBody>
        </p:sp>
      </p:grpSp>
      <p:sp>
        <p:nvSpPr>
          <p:cNvPr id="411" name="TextBox 410"/>
          <p:cNvSpPr txBox="1"/>
          <p:nvPr/>
        </p:nvSpPr>
        <p:spPr>
          <a:xfrm>
            <a:off x="3276600" y="533400"/>
            <a:ext cx="5943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</a:t>
            </a:r>
            <a:r>
              <a:rPr lang="en-US" sz="1400" dirty="0" smtClean="0"/>
              <a:t>: </a:t>
            </a:r>
            <a:r>
              <a:rPr lang="en-US" sz="1400" b="1" dirty="0" smtClean="0">
                <a:solidFill>
                  <a:srgbClr val="FF0000"/>
                </a:solidFill>
              </a:rPr>
              <a:t>CELL MEMBRANE (PROK)</a:t>
            </a:r>
            <a:r>
              <a:rPr lang="en-US" sz="1400" b="1" dirty="0"/>
              <a:t> </a:t>
            </a:r>
            <a:r>
              <a:rPr lang="en-US" sz="1400" b="1" dirty="0" smtClean="0"/>
              <a:t>		B</a:t>
            </a:r>
            <a:r>
              <a:rPr lang="en-US" sz="1400" dirty="0" smtClean="0"/>
              <a:t>:</a:t>
            </a:r>
            <a:r>
              <a:rPr lang="en-US" sz="1400" b="1" dirty="0" smtClean="0">
                <a:solidFill>
                  <a:srgbClr val="FF0000"/>
                </a:solidFill>
              </a:rPr>
              <a:t>HYDROGEN </a:t>
            </a:r>
            <a:r>
              <a:rPr lang="en-US" sz="1400" b="1" dirty="0">
                <a:solidFill>
                  <a:srgbClr val="FF0000"/>
                </a:solidFill>
              </a:rPr>
              <a:t>OR 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r>
              <a:rPr lang="en-US" sz="1400" b="1" dirty="0" smtClean="0">
                <a:solidFill>
                  <a:srgbClr val="FF0000"/>
                </a:solidFill>
              </a:rPr>
              <a:t>     INNER MEMBRANE OR CRISTAE (</a:t>
            </a:r>
            <a:r>
              <a:rPr lang="en-US" sz="1400" b="1" dirty="0">
                <a:solidFill>
                  <a:srgbClr val="FF0000"/>
                </a:solidFill>
              </a:rPr>
              <a:t>EUK) </a:t>
            </a:r>
            <a:r>
              <a:rPr lang="en-US" sz="1400" b="1" dirty="0" smtClean="0">
                <a:solidFill>
                  <a:srgbClr val="FF0000"/>
                </a:solidFill>
              </a:rPr>
              <a:t>	PROTON</a:t>
            </a:r>
            <a:r>
              <a:rPr lang="en-US" sz="1400" dirty="0" smtClean="0"/>
              <a:t>(ion</a:t>
            </a:r>
            <a:r>
              <a:rPr lang="en-US" sz="1400" dirty="0"/>
              <a:t>)</a:t>
            </a:r>
          </a:p>
          <a:p>
            <a:r>
              <a:rPr lang="en-US" sz="1400" dirty="0" smtClean="0"/>
              <a:t>C: </a:t>
            </a:r>
            <a:r>
              <a:rPr lang="en-US" sz="1400" b="1" dirty="0" smtClean="0">
                <a:solidFill>
                  <a:srgbClr val="FF0000"/>
                </a:solidFill>
              </a:rPr>
              <a:t>ATP SYNTHASE   </a:t>
            </a:r>
            <a:r>
              <a:rPr lang="en-US" sz="1400" dirty="0" smtClean="0"/>
              <a:t>			D:</a:t>
            </a:r>
            <a:r>
              <a:rPr lang="en-US" sz="1400" b="1" dirty="0" smtClean="0">
                <a:solidFill>
                  <a:srgbClr val="FF0000"/>
                </a:solidFill>
              </a:rPr>
              <a:t>ADP + P</a:t>
            </a:r>
          </a:p>
          <a:p>
            <a:r>
              <a:rPr lang="en-US" sz="1400" b="1" dirty="0" smtClean="0"/>
              <a:t>E</a:t>
            </a:r>
            <a:r>
              <a:rPr lang="en-US" sz="1400" dirty="0" smtClean="0"/>
              <a:t>: </a:t>
            </a:r>
            <a:r>
              <a:rPr lang="en-US" sz="1400" b="1" dirty="0" smtClean="0">
                <a:solidFill>
                  <a:srgbClr val="FF0000"/>
                </a:solidFill>
              </a:rPr>
              <a:t>ATP</a:t>
            </a:r>
            <a:r>
              <a:rPr lang="en-US" sz="1400" dirty="0" smtClean="0"/>
              <a:t>				</a:t>
            </a:r>
            <a:r>
              <a:rPr lang="en-US" sz="1400" b="1" dirty="0" smtClean="0"/>
              <a:t>F </a:t>
            </a:r>
            <a:r>
              <a:rPr lang="en-US" sz="1400" b="1" dirty="0" smtClean="0">
                <a:solidFill>
                  <a:srgbClr val="FF0000"/>
                </a:solidFill>
              </a:rPr>
              <a:t>WATER or ELECTRONS</a:t>
            </a:r>
            <a:endParaRPr lang="en-US" sz="1400" dirty="0" smtClean="0">
              <a:solidFill>
                <a:srgbClr val="FF0000"/>
              </a:solidFill>
            </a:endParaRPr>
          </a:p>
          <a:p>
            <a:r>
              <a:rPr lang="en-US" sz="1400" dirty="0" smtClean="0"/>
              <a:t>G:</a:t>
            </a:r>
            <a:r>
              <a:rPr lang="en-US" sz="1400" b="1" dirty="0" smtClean="0">
                <a:solidFill>
                  <a:srgbClr val="FF0000"/>
                </a:solidFill>
              </a:rPr>
              <a:t>CYTOSOL (PROK)			</a:t>
            </a:r>
            <a:r>
              <a:rPr lang="en-US" sz="1400" dirty="0" smtClean="0"/>
              <a:t>J:</a:t>
            </a:r>
            <a:r>
              <a:rPr lang="en-US" sz="1400" b="1" dirty="0" smtClean="0">
                <a:solidFill>
                  <a:srgbClr val="FF0000"/>
                </a:solidFill>
              </a:rPr>
              <a:t>NADH </a:t>
            </a:r>
            <a:endParaRPr lang="en-US" sz="1400" b="1" dirty="0">
              <a:solidFill>
                <a:srgbClr val="FF0000"/>
              </a:solidFill>
            </a:endParaRPr>
          </a:p>
          <a:p>
            <a:r>
              <a:rPr lang="en-US" sz="1400" b="1" dirty="0">
                <a:solidFill>
                  <a:srgbClr val="FF0000"/>
                </a:solidFill>
              </a:rPr>
              <a:t>MATRIX (EUK)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r>
              <a:rPr lang="en-US" sz="1400" dirty="0" smtClean="0"/>
              <a:t>Number of ATP produced   </a:t>
            </a:r>
            <a:r>
              <a:rPr lang="en-US" sz="1400" b="1" dirty="0" smtClean="0">
                <a:solidFill>
                  <a:srgbClr val="FF0000"/>
                </a:solidFill>
              </a:rPr>
              <a:t>32-34</a:t>
            </a:r>
          </a:p>
          <a:p>
            <a:r>
              <a:rPr lang="en-US" sz="1400" dirty="0" smtClean="0"/>
              <a:t>Number of ATP used </a:t>
            </a:r>
            <a:r>
              <a:rPr lang="en-US" sz="1400" b="1" dirty="0" smtClean="0">
                <a:solidFill>
                  <a:srgbClr val="FF0000"/>
                </a:solidFill>
              </a:rPr>
              <a:t>0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628" y="5384214"/>
            <a:ext cx="1300864" cy="13227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3" name="Straight Arrow Connector 412"/>
          <p:cNvCxnSpPr/>
          <p:nvPr/>
        </p:nvCxnSpPr>
        <p:spPr>
          <a:xfrm flipV="1">
            <a:off x="1078493" y="4495800"/>
            <a:ext cx="445507" cy="88841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5" name="TextBox 414"/>
          <p:cNvSpPr txBox="1"/>
          <p:nvPr/>
        </p:nvSpPr>
        <p:spPr>
          <a:xfrm>
            <a:off x="228600" y="5334000"/>
            <a:ext cx="12663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Name of this? ENZYME or CHANNEL PROTEIN or  PROTON PUMP or </a:t>
            </a:r>
          </a:p>
          <a:p>
            <a:pPr algn="ctr"/>
            <a:r>
              <a:rPr lang="en-US" sz="1200" b="1" dirty="0" smtClean="0"/>
              <a:t>COMPLEX 1</a:t>
            </a:r>
            <a:endParaRPr lang="en-US" sz="1200" b="1" dirty="0"/>
          </a:p>
        </p:txBody>
      </p:sp>
      <p:sp>
        <p:nvSpPr>
          <p:cNvPr id="416" name="TextBox 415"/>
          <p:cNvSpPr txBox="1"/>
          <p:nvPr/>
        </p:nvSpPr>
        <p:spPr>
          <a:xfrm>
            <a:off x="0" y="18288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Name of this Process </a:t>
            </a:r>
            <a:r>
              <a:rPr lang="en-US" sz="1200" b="1" dirty="0" smtClean="0">
                <a:solidFill>
                  <a:srgbClr val="FF0000"/>
                </a:solidFill>
              </a:rPr>
              <a:t>ELECTRON TRANSPORT CHAIN</a:t>
            </a:r>
          </a:p>
          <a:p>
            <a:endParaRPr lang="en-US" sz="1200" dirty="0"/>
          </a:p>
        </p:txBody>
      </p:sp>
      <p:sp>
        <p:nvSpPr>
          <p:cNvPr id="174" name="Rectangle 173"/>
          <p:cNvSpPr/>
          <p:nvPr/>
        </p:nvSpPr>
        <p:spPr>
          <a:xfrm>
            <a:off x="-63658" y="-152400"/>
            <a:ext cx="114215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000" b="1" cap="none" spc="0" dirty="0" smtClean="0">
                <a:ln w="50800"/>
                <a:solidFill>
                  <a:srgbClr val="FF0000"/>
                </a:solidFill>
                <a:effectLst/>
              </a:rPr>
              <a:t>Path</a:t>
            </a:r>
            <a:r>
              <a:rPr lang="en-US" sz="7200" b="1" dirty="0" smtClean="0">
                <a:ln w="50800"/>
                <a:solidFill>
                  <a:srgbClr val="FF0000"/>
                </a:solidFill>
              </a:rPr>
              <a:t>3</a:t>
            </a:r>
            <a:endParaRPr lang="en-US" sz="7200" b="1" cap="none" spc="0" dirty="0">
              <a:ln w="50800"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167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5602">
            <a:off x="6515598" y="2491684"/>
            <a:ext cx="2388450" cy="406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5025">
            <a:off x="642619" y="2709295"/>
            <a:ext cx="1626500" cy="362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-2441"/>
            <a:ext cx="906780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Using the information you’ve obtained about cellular respiration,  answer the following questions.</a:t>
            </a:r>
            <a:endParaRPr lang="en-US" sz="2000" b="1" dirty="0">
              <a:solidFill>
                <a:srgbClr val="FFFFFF"/>
              </a:solidFill>
            </a:endParaRPr>
          </a:p>
          <a:p>
            <a:pPr algn="ctr"/>
            <a:endParaRPr lang="en-US" sz="2000" b="1" dirty="0">
              <a:solidFill>
                <a:srgbClr val="FFFFFF"/>
              </a:solidFill>
            </a:endParaRPr>
          </a:p>
          <a:p>
            <a:pPr algn="ctr"/>
            <a:r>
              <a:rPr lang="en-US" sz="3200" b="1" i="1" dirty="0" smtClean="0">
                <a:solidFill>
                  <a:srgbClr val="FFFFFF"/>
                </a:solidFill>
              </a:rPr>
              <a:t>Which pathways of cellular respiration are each of the following found?</a:t>
            </a:r>
          </a:p>
          <a:p>
            <a:pPr algn="ctr"/>
            <a:r>
              <a:rPr lang="en-US" sz="3200" b="1" i="1" dirty="0" smtClean="0">
                <a:solidFill>
                  <a:srgbClr val="FFFFFF"/>
                </a:solidFill>
              </a:rPr>
              <a:t>How does each provide a cell energy?</a:t>
            </a:r>
            <a:endParaRPr lang="en-US" sz="3200" b="1" i="1" dirty="0">
              <a:solidFill>
                <a:srgbClr val="FFFFFF"/>
              </a:solidFill>
            </a:endParaRPr>
          </a:p>
          <a:p>
            <a:pPr algn="ctr"/>
            <a:endParaRPr lang="en-US" dirty="0">
              <a:solidFill>
                <a:srgbClr val="39F52B"/>
              </a:solidFill>
              <a:latin typeface="Verdana"/>
            </a:endParaRPr>
          </a:p>
          <a:p>
            <a:pPr algn="ctr"/>
            <a:r>
              <a:rPr lang="en-US" sz="3600" b="1" dirty="0">
                <a:solidFill>
                  <a:srgbClr val="39F52B"/>
                </a:solidFill>
                <a:latin typeface="Verdana"/>
              </a:rPr>
              <a:t>Riboflavin</a:t>
            </a:r>
          </a:p>
          <a:p>
            <a:pPr algn="ctr"/>
            <a:endParaRPr lang="en-US" sz="3600" dirty="0">
              <a:solidFill>
                <a:srgbClr val="39F52B"/>
              </a:solidFill>
              <a:latin typeface="Verdana"/>
            </a:endParaRPr>
          </a:p>
          <a:p>
            <a:pPr algn="ctr"/>
            <a:r>
              <a:rPr lang="en-US" sz="3600" b="1" dirty="0">
                <a:solidFill>
                  <a:srgbClr val="39F52B"/>
                </a:solidFill>
                <a:latin typeface="Verdana"/>
              </a:rPr>
              <a:t>Glucose</a:t>
            </a:r>
          </a:p>
          <a:p>
            <a:pPr algn="ctr"/>
            <a:endParaRPr lang="en-US" sz="3600" b="1" dirty="0">
              <a:solidFill>
                <a:srgbClr val="39F52B"/>
              </a:solidFill>
              <a:latin typeface="Verdana"/>
            </a:endParaRPr>
          </a:p>
          <a:p>
            <a:pPr algn="ctr"/>
            <a:r>
              <a:rPr lang="en-US" sz="3600" b="1" dirty="0">
                <a:solidFill>
                  <a:srgbClr val="39F52B"/>
                </a:solidFill>
                <a:latin typeface="Verdana"/>
              </a:rPr>
              <a:t>Citric </a:t>
            </a:r>
            <a:r>
              <a:rPr lang="en-US" sz="3600" b="1" dirty="0" smtClean="0">
                <a:solidFill>
                  <a:srgbClr val="39F52B"/>
                </a:solidFill>
                <a:latin typeface="Verdana"/>
              </a:rPr>
              <a:t>Acid</a:t>
            </a:r>
          </a:p>
          <a:p>
            <a:pPr algn="ctr"/>
            <a:endParaRPr lang="en-US" sz="3600" b="1" dirty="0" smtClean="0">
              <a:solidFill>
                <a:srgbClr val="39F52B"/>
              </a:solidFill>
              <a:latin typeface="Verdana"/>
            </a:endParaRPr>
          </a:p>
          <a:p>
            <a:pPr algn="ctr"/>
            <a:r>
              <a:rPr lang="en-US" sz="3600" b="1" dirty="0" smtClean="0">
                <a:solidFill>
                  <a:srgbClr val="39F52B"/>
                </a:solidFill>
                <a:latin typeface="Verdana"/>
              </a:rPr>
              <a:t> </a:t>
            </a:r>
            <a:r>
              <a:rPr lang="en-US" sz="3600" b="1" dirty="0" err="1" smtClean="0">
                <a:solidFill>
                  <a:srgbClr val="39F52B"/>
                </a:solidFill>
                <a:latin typeface="Verdana"/>
              </a:rPr>
              <a:t>Niacinamide</a:t>
            </a:r>
            <a:r>
              <a:rPr lang="en-US" sz="3600" b="1" dirty="0" smtClean="0">
                <a:solidFill>
                  <a:srgbClr val="39F52B"/>
                </a:solidFill>
                <a:latin typeface="Verdana"/>
              </a:rPr>
              <a:t> (Niacin)</a:t>
            </a:r>
            <a:endParaRPr lang="en-US" sz="3600" b="1" dirty="0">
              <a:solidFill>
                <a:srgbClr val="39F52B"/>
              </a:solidFill>
              <a:latin typeface="Verdana"/>
            </a:endParaRPr>
          </a:p>
          <a:p>
            <a:pPr algn="ctr"/>
            <a:endParaRPr lang="en-US" b="1" dirty="0">
              <a:solidFill>
                <a:srgbClr val="000000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8756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0/02/Riboflavin-3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895600"/>
            <a:ext cx="4419600" cy="340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-2441"/>
            <a:ext cx="90678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>
              <a:solidFill>
                <a:srgbClr val="FFFFFF"/>
              </a:solidFill>
            </a:endParaRPr>
          </a:p>
          <a:p>
            <a:pPr algn="ctr"/>
            <a:r>
              <a:rPr lang="en-US" sz="3200" b="1" i="1" dirty="0" smtClean="0">
                <a:solidFill>
                  <a:srgbClr val="FFFFFF"/>
                </a:solidFill>
              </a:rPr>
              <a:t>Which pathways of cellular respiration are each of the following found?</a:t>
            </a:r>
          </a:p>
          <a:p>
            <a:pPr algn="ctr"/>
            <a:r>
              <a:rPr lang="en-US" sz="3200" b="1" i="1" dirty="0" smtClean="0">
                <a:solidFill>
                  <a:srgbClr val="FFFFFF"/>
                </a:solidFill>
              </a:rPr>
              <a:t>How does each provide a cell energy?</a:t>
            </a:r>
            <a:endParaRPr lang="en-US" sz="3200" b="1" i="1" dirty="0">
              <a:solidFill>
                <a:srgbClr val="FFFFFF"/>
              </a:solidFill>
            </a:endParaRPr>
          </a:p>
          <a:p>
            <a:pPr algn="ctr"/>
            <a:endParaRPr lang="en-US" dirty="0">
              <a:solidFill>
                <a:srgbClr val="39F52B"/>
              </a:solidFill>
              <a:latin typeface="Verdana"/>
            </a:endParaRPr>
          </a:p>
          <a:p>
            <a:pPr algn="ctr"/>
            <a:r>
              <a:rPr lang="en-US" sz="4800" b="1" dirty="0" smtClean="0">
                <a:solidFill>
                  <a:srgbClr val="39F52B"/>
                </a:solidFill>
                <a:latin typeface="Verdana"/>
              </a:rPr>
              <a:t>Riboflavin</a:t>
            </a:r>
            <a:endParaRPr lang="en-US" sz="4800" b="1" dirty="0">
              <a:solidFill>
                <a:srgbClr val="39F52B"/>
              </a:solidFill>
              <a:latin typeface="Verdan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3165985"/>
            <a:ext cx="5791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b="1" dirty="0">
                <a:solidFill>
                  <a:srgbClr val="FF0000"/>
                </a:solidFill>
                <a:latin typeface="Verdana"/>
              </a:rPr>
              <a:t>Needed during the </a:t>
            </a:r>
            <a:r>
              <a:rPr lang="en-US" sz="2000" b="1" u="sng" dirty="0" err="1">
                <a:solidFill>
                  <a:srgbClr val="FF0000"/>
                </a:solidFill>
                <a:latin typeface="Verdana"/>
              </a:rPr>
              <a:t>Kreb’s</a:t>
            </a:r>
            <a:r>
              <a:rPr lang="en-US" sz="2000" b="1" u="sng" dirty="0">
                <a:solidFill>
                  <a:srgbClr val="FF0000"/>
                </a:solidFill>
                <a:latin typeface="Verdana"/>
              </a:rPr>
              <a:t> Cycle</a:t>
            </a:r>
            <a:r>
              <a:rPr lang="en-US" sz="2000" b="1" dirty="0">
                <a:solidFill>
                  <a:srgbClr val="FF0000"/>
                </a:solidFill>
                <a:latin typeface="Verdana"/>
              </a:rPr>
              <a:t>.</a:t>
            </a:r>
          </a:p>
          <a:p>
            <a:pPr lvl="0" algn="ctr"/>
            <a:r>
              <a:rPr lang="en-US" sz="2000" b="1" dirty="0">
                <a:solidFill>
                  <a:srgbClr val="FF0000"/>
                </a:solidFill>
                <a:latin typeface="Verdana"/>
              </a:rPr>
              <a:t>Riboflavin is a precursor molecule for making FADH</a:t>
            </a:r>
            <a:r>
              <a:rPr lang="en-US" sz="2000" b="1" baseline="-25000" dirty="0">
                <a:solidFill>
                  <a:srgbClr val="FF0000"/>
                </a:solidFill>
                <a:latin typeface="Verdana"/>
              </a:rPr>
              <a:t>2</a:t>
            </a:r>
            <a:r>
              <a:rPr lang="en-US" sz="2000" b="1" dirty="0">
                <a:solidFill>
                  <a:srgbClr val="FF0000"/>
                </a:solidFill>
                <a:latin typeface="Verdana"/>
              </a:rPr>
              <a:t>, which is produced during the </a:t>
            </a:r>
            <a:r>
              <a:rPr lang="en-US" sz="2000" b="1" dirty="0" err="1">
                <a:solidFill>
                  <a:srgbClr val="FF0000"/>
                </a:solidFill>
                <a:latin typeface="Verdana"/>
              </a:rPr>
              <a:t>Kreb’s</a:t>
            </a:r>
            <a:r>
              <a:rPr lang="en-US" sz="2000" b="1" dirty="0">
                <a:solidFill>
                  <a:srgbClr val="FF0000"/>
                </a:solidFill>
                <a:latin typeface="Verdana"/>
              </a:rPr>
              <a:t> Cycle.</a:t>
            </a:r>
          </a:p>
          <a:p>
            <a:pPr lvl="0" algn="ctr"/>
            <a:r>
              <a:rPr lang="en-US" sz="2000" b="1" dirty="0">
                <a:solidFill>
                  <a:srgbClr val="FF0000"/>
                </a:solidFill>
                <a:latin typeface="Verdana"/>
              </a:rPr>
              <a:t>FADH</a:t>
            </a:r>
            <a:r>
              <a:rPr lang="en-US" sz="2000" b="1" baseline="-25000" dirty="0">
                <a:solidFill>
                  <a:srgbClr val="FF0000"/>
                </a:solidFill>
                <a:latin typeface="Verdana"/>
              </a:rPr>
              <a:t>2</a:t>
            </a:r>
            <a:r>
              <a:rPr lang="en-US" sz="2000" b="1" dirty="0">
                <a:solidFill>
                  <a:srgbClr val="FF0000"/>
                </a:solidFill>
                <a:latin typeface="Verdana"/>
              </a:rPr>
              <a:t> is a temporary energy storage molecule that will be used in the electron transport chain. FADH</a:t>
            </a:r>
            <a:r>
              <a:rPr lang="en-US" sz="2000" b="1" baseline="-25000" dirty="0">
                <a:solidFill>
                  <a:srgbClr val="FF0000"/>
                </a:solidFill>
                <a:latin typeface="Verdana"/>
              </a:rPr>
              <a:t>2</a:t>
            </a:r>
            <a:r>
              <a:rPr lang="en-US" sz="2000" b="1" dirty="0">
                <a:solidFill>
                  <a:srgbClr val="FF0000"/>
                </a:solidFill>
                <a:latin typeface="Verdana"/>
              </a:rPr>
              <a:t> stores electrons from the breakdown of citric acid (citrate)</a:t>
            </a:r>
            <a:endParaRPr lang="en-US" sz="2000" dirty="0">
              <a:solidFill>
                <a:srgbClr val="FF0000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78687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932" y="1086929"/>
            <a:ext cx="4679868" cy="447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-2441"/>
            <a:ext cx="90678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>
              <a:solidFill>
                <a:srgbClr val="FFFFFF"/>
              </a:solidFill>
            </a:endParaRPr>
          </a:p>
          <a:p>
            <a:pPr algn="ctr"/>
            <a:r>
              <a:rPr lang="en-US" sz="3200" b="1" i="1" dirty="0" smtClean="0">
                <a:solidFill>
                  <a:srgbClr val="FFFFFF"/>
                </a:solidFill>
              </a:rPr>
              <a:t>Which pathways of cellular respiration are each of the following found?</a:t>
            </a:r>
          </a:p>
          <a:p>
            <a:pPr algn="ctr"/>
            <a:r>
              <a:rPr lang="en-US" sz="3200" b="1" i="1" dirty="0" smtClean="0">
                <a:solidFill>
                  <a:srgbClr val="FFFFFF"/>
                </a:solidFill>
              </a:rPr>
              <a:t>How does each provide a cell energy?</a:t>
            </a:r>
            <a:endParaRPr lang="en-US" sz="3200" b="1" i="1" dirty="0">
              <a:solidFill>
                <a:srgbClr val="FFFFFF"/>
              </a:solidFill>
            </a:endParaRPr>
          </a:p>
          <a:p>
            <a:pPr algn="ctr"/>
            <a:endParaRPr lang="en-US" dirty="0">
              <a:solidFill>
                <a:srgbClr val="39F52B"/>
              </a:solidFill>
              <a:latin typeface="Verdana"/>
            </a:endParaRPr>
          </a:p>
          <a:p>
            <a:pPr algn="ctr"/>
            <a:r>
              <a:rPr lang="en-US" sz="4800" b="1" dirty="0" smtClean="0">
                <a:solidFill>
                  <a:srgbClr val="39F52B"/>
                </a:solidFill>
                <a:latin typeface="Verdana"/>
              </a:rPr>
              <a:t>Glucose</a:t>
            </a:r>
            <a:endParaRPr lang="en-US" sz="4800" b="1" dirty="0">
              <a:solidFill>
                <a:srgbClr val="39F52B"/>
              </a:solidFill>
              <a:latin typeface="Verdana"/>
            </a:endParaRPr>
          </a:p>
        </p:txBody>
      </p:sp>
      <p:pic>
        <p:nvPicPr>
          <p:cNvPr id="3074" name="Picture 2" descr="http://upload.wikimedia.org/wikipedia/commons/5/5a/D-glucose-chain-3D-ball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140" y="4615694"/>
            <a:ext cx="4038600" cy="224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3359833"/>
            <a:ext cx="53142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srgbClr val="FF0000"/>
                </a:solidFill>
                <a:latin typeface="Verdana"/>
              </a:rPr>
              <a:t>Used during </a:t>
            </a:r>
            <a:r>
              <a:rPr lang="en-US" sz="2400" b="1" u="sng" dirty="0">
                <a:solidFill>
                  <a:srgbClr val="FF0000"/>
                </a:solidFill>
                <a:latin typeface="Verdana"/>
              </a:rPr>
              <a:t>Glycolysis</a:t>
            </a:r>
            <a:r>
              <a:rPr lang="en-US" sz="2400" b="1" dirty="0">
                <a:solidFill>
                  <a:srgbClr val="FF0000"/>
                </a:solidFill>
                <a:latin typeface="Verdana"/>
              </a:rPr>
              <a:t>.</a:t>
            </a:r>
          </a:p>
          <a:p>
            <a:pPr lvl="0" algn="ctr"/>
            <a:r>
              <a:rPr lang="en-US" sz="2400" b="1" dirty="0">
                <a:solidFill>
                  <a:srgbClr val="FF0000"/>
                </a:solidFill>
                <a:latin typeface="Verdana"/>
              </a:rPr>
              <a:t>Electrons (energy) are removed from Glucose’s covalent bonds and given to the energy storage molecules, ATP and NADH.</a:t>
            </a:r>
            <a:endParaRPr lang="en-US" sz="2400" dirty="0">
              <a:solidFill>
                <a:srgbClr val="FF0000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27554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pload.wikimedia.org/wikipedia/commons/7/7a/Citric-acid-3D-bal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152627"/>
            <a:ext cx="4800600" cy="277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-152400"/>
            <a:ext cx="9067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>
              <a:solidFill>
                <a:srgbClr val="FFFFFF"/>
              </a:solidFill>
            </a:endParaRPr>
          </a:p>
          <a:p>
            <a:pPr algn="ctr"/>
            <a:r>
              <a:rPr lang="en-US" sz="3200" b="1" i="1" dirty="0" smtClean="0">
                <a:solidFill>
                  <a:srgbClr val="FFFFFF"/>
                </a:solidFill>
              </a:rPr>
              <a:t>Which pathways of cellular respiration are each of the following found?</a:t>
            </a:r>
          </a:p>
          <a:p>
            <a:pPr algn="ctr"/>
            <a:r>
              <a:rPr lang="en-US" sz="3200" b="1" i="1" dirty="0" smtClean="0">
                <a:solidFill>
                  <a:srgbClr val="FFFFFF"/>
                </a:solidFill>
              </a:rPr>
              <a:t>How does each provide a cell energy?</a:t>
            </a:r>
            <a:endParaRPr lang="en-US" sz="3200" b="1" i="1" dirty="0">
              <a:solidFill>
                <a:srgbClr val="FFFFFF"/>
              </a:solidFill>
            </a:endParaRPr>
          </a:p>
          <a:p>
            <a:pPr algn="ctr"/>
            <a:endParaRPr lang="en-US" dirty="0">
              <a:solidFill>
                <a:srgbClr val="39F52B"/>
              </a:solidFill>
              <a:latin typeface="Verdana"/>
            </a:endParaRPr>
          </a:p>
          <a:p>
            <a:pPr algn="ctr"/>
            <a:r>
              <a:rPr lang="en-US" sz="4000" b="1" dirty="0" smtClean="0">
                <a:solidFill>
                  <a:srgbClr val="39F52B"/>
                </a:solidFill>
                <a:latin typeface="Verdana"/>
              </a:rPr>
              <a:t>Citric Acid (Citrate)</a:t>
            </a:r>
            <a:endParaRPr lang="en-US" sz="4000" b="1" dirty="0">
              <a:solidFill>
                <a:srgbClr val="39F52B"/>
              </a:solidFill>
              <a:latin typeface="Verdana"/>
            </a:endParaRPr>
          </a:p>
          <a:p>
            <a:pPr algn="ctr"/>
            <a:endParaRPr lang="en-US" b="1" dirty="0" smtClean="0">
              <a:solidFill>
                <a:srgbClr val="000000"/>
              </a:solidFill>
              <a:latin typeface="Verdana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Verdana"/>
              </a:rPr>
              <a:t>Used during </a:t>
            </a:r>
            <a:r>
              <a:rPr lang="en-US" sz="2400" b="1" u="sng" dirty="0" smtClean="0">
                <a:solidFill>
                  <a:srgbClr val="FF0000"/>
                </a:solidFill>
                <a:latin typeface="Verdana"/>
              </a:rPr>
              <a:t>the Kreb’s Cycle</a:t>
            </a:r>
            <a:r>
              <a:rPr lang="en-US" sz="2400" b="1" dirty="0" smtClean="0">
                <a:solidFill>
                  <a:srgbClr val="FF0000"/>
                </a:solidFill>
                <a:latin typeface="Verdana"/>
              </a:rPr>
              <a:t>.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Verdana"/>
              </a:rPr>
              <a:t>Electrons (energy) are removed from Citric Acid’s covalent bonds and given to the energy storage molecules: FADH</a:t>
            </a:r>
            <a:r>
              <a:rPr lang="en-US" sz="2400" b="1" baseline="-25000" dirty="0" smtClean="0">
                <a:solidFill>
                  <a:srgbClr val="FF0000"/>
                </a:solidFill>
                <a:latin typeface="Verdana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latin typeface="Verdana"/>
              </a:rPr>
              <a:t>, ATP and NADH.</a:t>
            </a:r>
            <a:endParaRPr lang="en-US" sz="2400" dirty="0">
              <a:solidFill>
                <a:srgbClr val="FF0000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76010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pload.wikimedia.org/wikipedia/commons/thumb/2/25/Niacin-3D-balls.png/1280px-Niacin-3D-ball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16928">
            <a:off x="4854572" y="2966850"/>
            <a:ext cx="4576763" cy="311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-2441"/>
            <a:ext cx="90678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>
              <a:solidFill>
                <a:srgbClr val="FFFFFF"/>
              </a:solidFill>
            </a:endParaRPr>
          </a:p>
          <a:p>
            <a:pPr algn="ctr"/>
            <a:r>
              <a:rPr lang="en-US" sz="3200" b="1" i="1" dirty="0" smtClean="0">
                <a:solidFill>
                  <a:srgbClr val="FFFFFF"/>
                </a:solidFill>
              </a:rPr>
              <a:t>Which pathways of cellular respiration are each of the following found?</a:t>
            </a:r>
          </a:p>
          <a:p>
            <a:pPr algn="ctr"/>
            <a:r>
              <a:rPr lang="en-US" sz="3200" b="1" i="1" dirty="0" smtClean="0">
                <a:solidFill>
                  <a:srgbClr val="FFFFFF"/>
                </a:solidFill>
              </a:rPr>
              <a:t>How does each provide a cell energy?</a:t>
            </a:r>
            <a:endParaRPr lang="en-US" sz="3200" b="1" i="1" dirty="0">
              <a:solidFill>
                <a:srgbClr val="FFFFFF"/>
              </a:solidFill>
            </a:endParaRPr>
          </a:p>
          <a:p>
            <a:pPr algn="ctr"/>
            <a:endParaRPr lang="en-US" sz="1000" dirty="0">
              <a:solidFill>
                <a:srgbClr val="39F52B"/>
              </a:solidFill>
              <a:latin typeface="Verdana"/>
            </a:endParaRPr>
          </a:p>
          <a:p>
            <a:pPr algn="ctr"/>
            <a:r>
              <a:rPr lang="en-US" sz="4000" b="1" dirty="0" err="1" smtClean="0">
                <a:solidFill>
                  <a:srgbClr val="39F52B"/>
                </a:solidFill>
                <a:latin typeface="Verdana"/>
              </a:rPr>
              <a:t>Niacinamide</a:t>
            </a:r>
            <a:r>
              <a:rPr lang="en-US" sz="4000" b="1" dirty="0" smtClean="0">
                <a:solidFill>
                  <a:srgbClr val="39F52B"/>
                </a:solidFill>
                <a:latin typeface="Verdana"/>
              </a:rPr>
              <a:t> (Niacin)</a:t>
            </a:r>
            <a:endParaRPr lang="en-US" sz="4000" b="1" dirty="0">
              <a:solidFill>
                <a:srgbClr val="39F52B"/>
              </a:solidFill>
              <a:latin typeface="Verdan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2971800"/>
            <a:ext cx="5638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b="1" dirty="0">
                <a:solidFill>
                  <a:srgbClr val="FF0000"/>
                </a:solidFill>
                <a:latin typeface="Verdana"/>
              </a:rPr>
              <a:t>Needed for </a:t>
            </a:r>
            <a:r>
              <a:rPr lang="en-US" sz="2000" b="1" u="sng" dirty="0">
                <a:solidFill>
                  <a:srgbClr val="FF0000"/>
                </a:solidFill>
                <a:latin typeface="Verdana"/>
              </a:rPr>
              <a:t>Glycolysis</a:t>
            </a:r>
            <a:r>
              <a:rPr lang="en-US" sz="2000" b="1" dirty="0">
                <a:solidFill>
                  <a:srgbClr val="FF0000"/>
                </a:solidFill>
                <a:latin typeface="Verdana"/>
              </a:rPr>
              <a:t>, the </a:t>
            </a:r>
            <a:r>
              <a:rPr lang="en-US" sz="2000" b="1" u="sng" dirty="0" err="1">
                <a:solidFill>
                  <a:srgbClr val="FF0000"/>
                </a:solidFill>
                <a:latin typeface="Verdana"/>
              </a:rPr>
              <a:t>Kreb’s</a:t>
            </a:r>
            <a:r>
              <a:rPr lang="en-US" sz="2000" b="1" u="sng" dirty="0">
                <a:solidFill>
                  <a:srgbClr val="FF0000"/>
                </a:solidFill>
                <a:latin typeface="Verdana"/>
              </a:rPr>
              <a:t> Cycle</a:t>
            </a:r>
            <a:r>
              <a:rPr lang="en-US" sz="2000" b="1" dirty="0">
                <a:solidFill>
                  <a:srgbClr val="FF0000"/>
                </a:solidFill>
                <a:latin typeface="Verdana"/>
              </a:rPr>
              <a:t>, and </a:t>
            </a:r>
            <a:r>
              <a:rPr lang="en-US" sz="2000" b="1" u="sng" dirty="0">
                <a:solidFill>
                  <a:srgbClr val="FF0000"/>
                </a:solidFill>
                <a:latin typeface="Verdana"/>
              </a:rPr>
              <a:t>electron transport chain</a:t>
            </a:r>
            <a:r>
              <a:rPr lang="en-US" sz="2000" b="1" dirty="0">
                <a:solidFill>
                  <a:srgbClr val="FF0000"/>
                </a:solidFill>
                <a:latin typeface="Verdana"/>
              </a:rPr>
              <a:t>.</a:t>
            </a:r>
          </a:p>
          <a:p>
            <a:pPr lvl="0" algn="ctr"/>
            <a:r>
              <a:rPr lang="en-US" sz="2000" b="1" dirty="0" err="1">
                <a:solidFill>
                  <a:srgbClr val="FF0000"/>
                </a:solidFill>
                <a:latin typeface="Verdana"/>
              </a:rPr>
              <a:t>Niacinamide</a:t>
            </a:r>
            <a:r>
              <a:rPr lang="en-US" sz="2000" b="1" dirty="0">
                <a:solidFill>
                  <a:srgbClr val="FF0000"/>
                </a:solidFill>
                <a:latin typeface="Verdana"/>
              </a:rPr>
              <a:t> is a precursor molecule for making NADH, which is produced during glycolysis and the </a:t>
            </a:r>
            <a:r>
              <a:rPr lang="en-US" sz="2000" b="1" dirty="0" err="1">
                <a:solidFill>
                  <a:srgbClr val="FF0000"/>
                </a:solidFill>
                <a:latin typeface="Verdana"/>
              </a:rPr>
              <a:t>Kreb’s</a:t>
            </a:r>
            <a:r>
              <a:rPr lang="en-US" sz="2000" b="1" dirty="0">
                <a:solidFill>
                  <a:srgbClr val="FF0000"/>
                </a:solidFill>
                <a:latin typeface="Verdana"/>
              </a:rPr>
              <a:t> cycle.</a:t>
            </a:r>
          </a:p>
          <a:p>
            <a:pPr lvl="0" algn="ctr"/>
            <a:r>
              <a:rPr lang="en-US" sz="2000" b="1" dirty="0">
                <a:solidFill>
                  <a:srgbClr val="FF0000"/>
                </a:solidFill>
                <a:latin typeface="Verdana"/>
              </a:rPr>
              <a:t>NADH is a temporary energy storage molecule that will be used in the electron transport chain. NADH stores electrons from the breakdown of many molecules.</a:t>
            </a:r>
          </a:p>
        </p:txBody>
      </p:sp>
    </p:spTree>
    <p:extLst>
      <p:ext uri="{BB962C8B-B14F-4D97-AF65-F5344CB8AC3E}">
        <p14:creationId xmlns:p14="http://schemas.microsoft.com/office/powerpoint/2010/main" val="196150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3142" y="533400"/>
            <a:ext cx="8536058" cy="5791200"/>
          </a:xfrm>
          <a:prstGeom prst="rect">
            <a:avLst/>
          </a:prstGeom>
          <a:effectLst>
            <a:outerShdw blurRad="4572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8500" y="3505200"/>
            <a:ext cx="5181600" cy="32004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</a:rPr>
              <a:t>Eukaryotic and Prokaryotic Cellular Respiration</a:t>
            </a:r>
          </a:p>
          <a:p>
            <a:r>
              <a:rPr lang="en-US" sz="4000" dirty="0" smtClean="0">
                <a:solidFill>
                  <a:schemeClr val="tx1"/>
                </a:solidFill>
              </a:rPr>
              <a:t>Grades 7-12</a:t>
            </a:r>
          </a:p>
          <a:p>
            <a:r>
              <a:rPr lang="en-US" sz="4000" b="1" i="1" dirty="0" smtClean="0">
                <a:solidFill>
                  <a:schemeClr val="tx1"/>
                </a:solidFill>
              </a:rPr>
              <a:t>NGSS correlated</a:t>
            </a:r>
            <a:endParaRPr lang="en-US" sz="4000" b="1" i="1" dirty="0">
              <a:solidFill>
                <a:schemeClr val="tx1"/>
              </a:solidFill>
            </a:endParaRPr>
          </a:p>
        </p:txBody>
      </p:sp>
      <p:pic>
        <p:nvPicPr>
          <p:cNvPr id="4" name="Picture 3" descr="http://static.productreview.com.au/pr.products/145499_monster_energy.jpg"/>
          <p:cNvPicPr/>
          <p:nvPr/>
        </p:nvPicPr>
        <p:blipFill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6000"/>
          </a:blip>
          <a:srcRect/>
          <a:stretch>
            <a:fillRect/>
          </a:stretch>
        </p:blipFill>
        <p:spPr bwMode="auto">
          <a:xfrm rot="21156959">
            <a:off x="356886" y="207401"/>
            <a:ext cx="2758535" cy="6520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2438400" y="228600"/>
            <a:ext cx="6629400" cy="3200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27"/>
              </a:avLst>
            </a:prstTxWarp>
          </a:bodyPr>
          <a:lstStyle/>
          <a:p>
            <a:pPr algn="ctr"/>
            <a:r>
              <a:rPr lang="en-US" sz="6000" b="1" i="1" kern="10" dirty="0" smtClean="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5ED10"/>
                </a:solidFill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  <a:latin typeface="Impact" pitchFamily="34" charset="0"/>
              </a:rPr>
              <a:t>Do These </a:t>
            </a:r>
          </a:p>
          <a:p>
            <a:pPr algn="ctr"/>
            <a:r>
              <a:rPr lang="en-US" sz="6000" b="1" i="1" kern="10" dirty="0" smtClean="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5ED10"/>
                </a:solidFill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  <a:latin typeface="Impact" pitchFamily="34" charset="0"/>
              </a:rPr>
              <a:t>Really Work?</a:t>
            </a:r>
            <a:endParaRPr lang="en-US" sz="6000" b="1" i="1" kern="10" dirty="0">
              <a:ln w="22225">
                <a:solidFill>
                  <a:srgbClr val="000000"/>
                </a:solidFill>
                <a:round/>
                <a:headEnd/>
                <a:tailEnd/>
              </a:ln>
              <a:solidFill>
                <a:srgbClr val="05ED10"/>
              </a:solidFill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6" r="35155" b="22189"/>
          <a:stretch/>
        </p:blipFill>
        <p:spPr>
          <a:xfrm>
            <a:off x="7772400" y="5257798"/>
            <a:ext cx="1219200" cy="9024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5804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3142" y="533400"/>
            <a:ext cx="8536058" cy="5791200"/>
          </a:xfrm>
          <a:prstGeom prst="rect">
            <a:avLst/>
          </a:prstGeom>
          <a:effectLst>
            <a:outerShdw blurRad="4572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3048000"/>
            <a:ext cx="5181600" cy="36576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b="1" u="sng" dirty="0" smtClean="0">
                <a:solidFill>
                  <a:schemeClr val="tx1"/>
                </a:solidFill>
                <a:latin typeface="Arial Black" pitchFamily="34" charset="0"/>
              </a:rPr>
              <a:t>NGSS, high school</a:t>
            </a:r>
          </a:p>
          <a:p>
            <a:pPr lvl="0"/>
            <a:r>
              <a:rPr lang="en-US" sz="2800" b="1" dirty="0">
                <a:solidFill>
                  <a:prstClr val="black">
                    <a:tint val="75000"/>
                  </a:prstClr>
                </a:solidFill>
              </a:rPr>
              <a:t>HS-LS1 From Molecules to Organisms: Structures and Processes</a:t>
            </a:r>
          </a:p>
          <a:p>
            <a:pPr lvl="0"/>
            <a:r>
              <a:rPr lang="en-US" sz="2800" b="1" u="sng" dirty="0" smtClean="0">
                <a:solidFill>
                  <a:prstClr val="black">
                    <a:tint val="75000"/>
                  </a:prstClr>
                </a:solidFill>
                <a:hlinkClick r:id="rId3"/>
              </a:rPr>
              <a:t> </a:t>
            </a:r>
            <a:r>
              <a:rPr lang="en-US" sz="2800" b="1" dirty="0" smtClean="0">
                <a:solidFill>
                  <a:prstClr val="black">
                    <a:tint val="75000"/>
                  </a:prstClr>
                </a:solidFill>
                <a:hlinkClick r:id="rId3"/>
              </a:rPr>
              <a:t>HS-LS1-6</a:t>
            </a:r>
            <a:r>
              <a:rPr lang="en-US" sz="2800" b="1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sz="2800" b="1" dirty="0">
                <a:solidFill>
                  <a:prstClr val="black">
                    <a:tint val="75000"/>
                  </a:prstClr>
                </a:solidFill>
              </a:rPr>
              <a:t>   </a:t>
            </a:r>
            <a:endParaRPr lang="en-US" sz="2800" b="1" dirty="0">
              <a:solidFill>
                <a:prstClr val="black"/>
              </a:solidFill>
              <a:latin typeface="Arial Black" pitchFamily="34" charset="0"/>
            </a:endParaRPr>
          </a:p>
          <a:p>
            <a:pPr lvl="0"/>
            <a:r>
              <a:rPr lang="en-US" sz="2800" b="1" dirty="0">
                <a:solidFill>
                  <a:prstClr val="black">
                    <a:tint val="75000"/>
                  </a:prstClr>
                </a:solidFill>
                <a:hlinkClick r:id="rId3"/>
              </a:rPr>
              <a:t>HS-LS1-7</a:t>
            </a:r>
            <a:r>
              <a:rPr lang="en-US" sz="2800" b="1" dirty="0">
                <a:solidFill>
                  <a:prstClr val="black">
                    <a:tint val="75000"/>
                  </a:prstClr>
                </a:solidFill>
              </a:rPr>
              <a:t>  </a:t>
            </a:r>
            <a:endParaRPr lang="en-US" sz="2800" b="1" dirty="0" smtClean="0"/>
          </a:p>
        </p:txBody>
      </p:sp>
      <p:pic>
        <p:nvPicPr>
          <p:cNvPr id="4" name="Picture 3" descr="http://static.productreview.com.au/pr.products/145499_monster_energy.jpg"/>
          <p:cNvPicPr/>
          <p:nvPr/>
        </p:nvPicPr>
        <p:blipFill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6000"/>
          </a:blip>
          <a:srcRect/>
          <a:stretch>
            <a:fillRect/>
          </a:stretch>
        </p:blipFill>
        <p:spPr bwMode="auto">
          <a:xfrm rot="21156959">
            <a:off x="356886" y="207401"/>
            <a:ext cx="2758535" cy="6520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2438400" y="228600"/>
            <a:ext cx="66294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27"/>
              </a:avLst>
            </a:prstTxWarp>
          </a:bodyPr>
          <a:lstStyle/>
          <a:p>
            <a:pPr algn="ctr"/>
            <a:r>
              <a:rPr lang="en-US" sz="6000" b="1" i="1" kern="10" dirty="0" smtClean="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5ED10"/>
                </a:solidFill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  <a:latin typeface="Impact" pitchFamily="34" charset="0"/>
              </a:rPr>
              <a:t>Do These </a:t>
            </a:r>
          </a:p>
          <a:p>
            <a:pPr algn="ctr"/>
            <a:r>
              <a:rPr lang="en-US" sz="6000" b="1" i="1" kern="10" dirty="0" smtClean="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5ED10"/>
                </a:solidFill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  <a:latin typeface="Impact" pitchFamily="34" charset="0"/>
              </a:rPr>
              <a:t>Really Work?</a:t>
            </a:r>
            <a:endParaRPr lang="en-US" sz="6000" b="1" i="1" kern="10" dirty="0">
              <a:ln w="22225">
                <a:solidFill>
                  <a:srgbClr val="000000"/>
                </a:solidFill>
                <a:round/>
                <a:headEnd/>
                <a:tailEnd/>
              </a:ln>
              <a:solidFill>
                <a:srgbClr val="05ED10"/>
              </a:solidFill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48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3142" y="533400"/>
            <a:ext cx="8536058" cy="5791200"/>
          </a:xfrm>
          <a:prstGeom prst="rect">
            <a:avLst/>
          </a:prstGeom>
          <a:effectLst>
            <a:outerShdw blurRad="4572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3048000"/>
            <a:ext cx="5181600" cy="36576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endParaRPr lang="en-US" sz="2000" b="1" u="sng" dirty="0" smtClean="0">
              <a:solidFill>
                <a:schemeClr val="tx1"/>
              </a:solidFill>
              <a:latin typeface="Arial Black" pitchFamily="34" charset="0"/>
            </a:endParaRPr>
          </a:p>
          <a:p>
            <a:r>
              <a:rPr lang="en-US" sz="3600" b="1" u="sng" dirty="0" smtClean="0">
                <a:solidFill>
                  <a:schemeClr val="tx1"/>
                </a:solidFill>
                <a:latin typeface="Arial Black" pitchFamily="34" charset="0"/>
              </a:rPr>
              <a:t>NGSS, 6-8</a:t>
            </a:r>
            <a:r>
              <a:rPr lang="en-US" sz="3600" b="1" u="sng" baseline="30000" dirty="0" smtClean="0">
                <a:solidFill>
                  <a:schemeClr val="tx1"/>
                </a:solidFill>
                <a:latin typeface="Arial Black" pitchFamily="34" charset="0"/>
              </a:rPr>
              <a:t>th</a:t>
            </a:r>
            <a:r>
              <a:rPr lang="en-US" sz="3600" b="1" u="sng" dirty="0" smtClean="0">
                <a:solidFill>
                  <a:schemeClr val="tx1"/>
                </a:solidFill>
                <a:latin typeface="Arial Black" pitchFamily="34" charset="0"/>
              </a:rPr>
              <a:t> grade</a:t>
            </a:r>
          </a:p>
          <a:p>
            <a:r>
              <a:rPr lang="en-US" sz="2800" b="1" dirty="0"/>
              <a:t>MS-LS1 From Molecules to Organisms: Structures and Processes </a:t>
            </a:r>
            <a:endParaRPr lang="en-US" sz="2800" b="1" dirty="0" smtClean="0"/>
          </a:p>
          <a:p>
            <a:r>
              <a:rPr lang="en-US" sz="2800" b="1" dirty="0">
                <a:hlinkClick r:id="rId3"/>
              </a:rPr>
              <a:t>MS-LS1-7</a:t>
            </a:r>
            <a:endParaRPr lang="en-US" sz="2800" b="1" dirty="0"/>
          </a:p>
          <a:p>
            <a:r>
              <a:rPr lang="en-US" sz="2800" b="1" dirty="0"/>
              <a:t>  </a:t>
            </a:r>
            <a:endParaRPr lang="en-US" sz="2800" b="1" dirty="0" smtClean="0"/>
          </a:p>
        </p:txBody>
      </p:sp>
      <p:pic>
        <p:nvPicPr>
          <p:cNvPr id="4" name="Picture 3" descr="http://static.productreview.com.au/pr.products/145499_monster_energy.jpg"/>
          <p:cNvPicPr/>
          <p:nvPr/>
        </p:nvPicPr>
        <p:blipFill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6000"/>
          </a:blip>
          <a:srcRect/>
          <a:stretch>
            <a:fillRect/>
          </a:stretch>
        </p:blipFill>
        <p:spPr bwMode="auto">
          <a:xfrm rot="21156959">
            <a:off x="356886" y="207401"/>
            <a:ext cx="2758535" cy="6520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2438400" y="228600"/>
            <a:ext cx="66294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27"/>
              </a:avLst>
            </a:prstTxWarp>
          </a:bodyPr>
          <a:lstStyle/>
          <a:p>
            <a:pPr algn="ctr"/>
            <a:r>
              <a:rPr lang="en-US" sz="6000" b="1" i="1" kern="10" dirty="0" smtClean="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5ED10"/>
                </a:solidFill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  <a:latin typeface="Impact" pitchFamily="34" charset="0"/>
              </a:rPr>
              <a:t>Do These </a:t>
            </a:r>
          </a:p>
          <a:p>
            <a:pPr algn="ctr"/>
            <a:r>
              <a:rPr lang="en-US" sz="6000" b="1" i="1" kern="10" dirty="0" smtClean="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5ED10"/>
                </a:solidFill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  <a:latin typeface="Impact" pitchFamily="34" charset="0"/>
              </a:rPr>
              <a:t>Really Work?</a:t>
            </a:r>
            <a:endParaRPr lang="en-US" sz="6000" b="1" i="1" kern="10" dirty="0">
              <a:ln w="22225">
                <a:solidFill>
                  <a:srgbClr val="000000"/>
                </a:solidFill>
                <a:round/>
                <a:headEnd/>
                <a:tailEnd/>
              </a:ln>
              <a:solidFill>
                <a:srgbClr val="05ED10"/>
              </a:solidFill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2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1808" y="2667000"/>
            <a:ext cx="5413592" cy="3429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4000" b="1" i="1" dirty="0" smtClean="0"/>
              <a:t>Common Ingredients</a:t>
            </a:r>
            <a:br>
              <a:rPr lang="en-US" sz="4000" b="1" i="1" dirty="0" smtClean="0"/>
            </a:br>
            <a:r>
              <a:rPr lang="en-US" sz="4000" b="1" i="1" dirty="0" smtClean="0"/>
              <a:t>??????  </a:t>
            </a:r>
            <a:br>
              <a:rPr lang="en-US" sz="4000" b="1" i="1" dirty="0" smtClean="0"/>
            </a:br>
            <a:r>
              <a:rPr lang="en-US" sz="4000" b="1" i="1" dirty="0" smtClean="0"/>
              <a:t>Bring in an empty energy drink can and compare to other students cans. </a:t>
            </a:r>
            <a:endParaRPr lang="en-US" sz="4000" b="1" i="1" dirty="0"/>
          </a:p>
        </p:txBody>
      </p:sp>
      <p:pic>
        <p:nvPicPr>
          <p:cNvPr id="4" name="Picture 3" descr="http://static.productreview.com.au/pr.products/145499_monster_energy.jpg"/>
          <p:cNvPicPr/>
          <p:nvPr/>
        </p:nvPicPr>
        <p:blipFill>
          <a:blip r:embed="rId3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6000"/>
          </a:blip>
          <a:srcRect/>
          <a:stretch>
            <a:fillRect/>
          </a:stretch>
        </p:blipFill>
        <p:spPr bwMode="auto">
          <a:xfrm rot="21348318">
            <a:off x="517696" y="221162"/>
            <a:ext cx="2754181" cy="6387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3733800" y="228600"/>
            <a:ext cx="5029200" cy="266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75"/>
              </a:avLst>
            </a:prstTxWarp>
          </a:bodyPr>
          <a:lstStyle/>
          <a:p>
            <a:pPr algn="ctr"/>
            <a:r>
              <a:rPr lang="en-US" sz="3600" i="1" kern="10" dirty="0" smtClean="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5ED10"/>
                </a:solidFill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  <a:latin typeface="Impact" pitchFamily="34" charset="0"/>
              </a:rPr>
              <a:t>Do These </a:t>
            </a:r>
          </a:p>
          <a:p>
            <a:pPr algn="ctr"/>
            <a:r>
              <a:rPr lang="en-US" sz="3600" i="1" kern="10" dirty="0" smtClean="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5ED10"/>
                </a:solidFill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  <a:latin typeface="Impact" pitchFamily="34" charset="0"/>
              </a:rPr>
              <a:t>Really Work?</a:t>
            </a:r>
            <a:endParaRPr lang="en-US" sz="3600" i="1" kern="10" dirty="0">
              <a:ln w="22225">
                <a:solidFill>
                  <a:srgbClr val="000000"/>
                </a:solidFill>
                <a:round/>
                <a:headEnd/>
                <a:tailEnd/>
              </a:ln>
              <a:solidFill>
                <a:srgbClr val="05ED10"/>
              </a:solidFill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99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0"/>
            <a:ext cx="1784257" cy="3360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File:MonsterENSup.jpg">
            <a:hlinkClick r:id="rId3"/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533400"/>
            <a:ext cx="4114800" cy="59381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4876800" y="3055203"/>
            <a:ext cx="4267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1. What </a:t>
            </a:r>
            <a:r>
              <a:rPr lang="en-US" b="1" dirty="0"/>
              <a:t>is the alternative name for each of the </a:t>
            </a:r>
            <a:r>
              <a:rPr lang="en-US" b="1" dirty="0" smtClean="0"/>
              <a:t>vitamins  in the Monster nutrition facts?</a:t>
            </a:r>
            <a:endParaRPr lang="en-US" b="1" dirty="0"/>
          </a:p>
          <a:p>
            <a:endParaRPr lang="en-US" b="1" dirty="0"/>
          </a:p>
          <a:p>
            <a:r>
              <a:rPr lang="en-US" b="1" dirty="0" smtClean="0"/>
              <a:t>2. Choose </a:t>
            </a:r>
            <a:r>
              <a:rPr lang="en-US" b="1" dirty="0"/>
              <a:t>2 of the ingredients above and tell </a:t>
            </a:r>
            <a:r>
              <a:rPr lang="en-US" b="1" dirty="0" smtClean="0"/>
              <a:t>me your opinion on how they </a:t>
            </a:r>
            <a:r>
              <a:rPr lang="en-US" b="1" dirty="0"/>
              <a:t>specifically provide “energy” </a:t>
            </a:r>
            <a:r>
              <a:rPr lang="en-US" b="1" dirty="0" smtClean="0"/>
              <a:t>to </a:t>
            </a:r>
            <a:r>
              <a:rPr lang="en-US" b="1" dirty="0"/>
              <a:t>the consumer</a:t>
            </a:r>
            <a:r>
              <a:rPr lang="en-US" b="1" dirty="0" smtClean="0"/>
              <a:t>.  </a:t>
            </a:r>
            <a:endParaRPr lang="en-US" b="1" dirty="0"/>
          </a:p>
          <a:p>
            <a:endParaRPr lang="en-US" b="1" dirty="0"/>
          </a:p>
          <a:p>
            <a:r>
              <a:rPr lang="en-US" b="1" dirty="0" smtClean="0"/>
              <a:t>3.Do </a:t>
            </a:r>
            <a:r>
              <a:rPr lang="en-US" b="1" dirty="0"/>
              <a:t>other energy drinks share any of these </a:t>
            </a:r>
            <a:r>
              <a:rPr lang="en-US" b="1" dirty="0" smtClean="0"/>
              <a:t>ingredients </a:t>
            </a:r>
            <a:r>
              <a:rPr lang="en-US" b="1" dirty="0"/>
              <a:t>in common?  Which ingredients?</a:t>
            </a:r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4419600" y="533400"/>
            <a:ext cx="45720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75"/>
              </a:avLst>
            </a:prstTxWarp>
          </a:bodyPr>
          <a:lstStyle/>
          <a:p>
            <a:pPr algn="ctr"/>
            <a:r>
              <a:rPr lang="en-US" sz="3600" i="1" kern="10" dirty="0" smtClean="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5ED10"/>
                </a:solidFill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  <a:latin typeface="Impact" pitchFamily="34" charset="0"/>
              </a:rPr>
              <a:t>Do These </a:t>
            </a:r>
          </a:p>
          <a:p>
            <a:pPr algn="ctr"/>
            <a:r>
              <a:rPr lang="en-US" sz="3600" i="1" kern="10" dirty="0" smtClean="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5ED10"/>
                </a:solidFill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  <a:latin typeface="Impact" pitchFamily="34" charset="0"/>
              </a:rPr>
              <a:t>Really Work?</a:t>
            </a:r>
            <a:endParaRPr lang="en-US" sz="3600" i="1" kern="10" dirty="0">
              <a:ln w="22225">
                <a:solidFill>
                  <a:srgbClr val="000000"/>
                </a:solidFill>
                <a:round/>
                <a:headEnd/>
                <a:tailEnd/>
              </a:ln>
              <a:solidFill>
                <a:srgbClr val="05ED10"/>
              </a:solidFill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55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-2441"/>
            <a:ext cx="8382000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</a:rPr>
              <a:t>Using the internet, your book or any of the other books on the shelves answer the following question:</a:t>
            </a:r>
          </a:p>
          <a:p>
            <a:pPr algn="ctr"/>
            <a:endParaRPr lang="en-US" sz="2000" b="1" dirty="0">
              <a:solidFill>
                <a:srgbClr val="FFFFFF"/>
              </a:solidFill>
            </a:endParaRPr>
          </a:p>
          <a:p>
            <a:pPr algn="ctr"/>
            <a:r>
              <a:rPr lang="en-US" sz="3200" b="1" i="1" dirty="0">
                <a:solidFill>
                  <a:srgbClr val="FFFFFF"/>
                </a:solidFill>
              </a:rPr>
              <a:t>What do each of the following ingredients in </a:t>
            </a:r>
            <a:r>
              <a:rPr lang="en-US" sz="3200" b="1" i="1" dirty="0" smtClean="0">
                <a:solidFill>
                  <a:srgbClr val="FFFFFF"/>
                </a:solidFill>
              </a:rPr>
              <a:t>an energy </a:t>
            </a:r>
            <a:r>
              <a:rPr lang="en-US" sz="3200" b="1" i="1" dirty="0">
                <a:solidFill>
                  <a:srgbClr val="FFFFFF"/>
                </a:solidFill>
              </a:rPr>
              <a:t>drink DO to give you energy?</a:t>
            </a:r>
          </a:p>
          <a:p>
            <a:pPr algn="ctr"/>
            <a:endParaRPr lang="en-US" dirty="0">
              <a:solidFill>
                <a:srgbClr val="39F52B"/>
              </a:solidFill>
              <a:latin typeface="Verdana"/>
            </a:endParaRPr>
          </a:p>
          <a:p>
            <a:pPr algn="ctr"/>
            <a:r>
              <a:rPr lang="en-US" sz="2400" b="1" dirty="0">
                <a:solidFill>
                  <a:srgbClr val="39F52B"/>
                </a:solidFill>
                <a:latin typeface="Verdana"/>
              </a:rPr>
              <a:t>Riboflavin</a:t>
            </a:r>
          </a:p>
          <a:p>
            <a:pPr algn="ctr"/>
            <a:endParaRPr lang="en-US" sz="2400" dirty="0">
              <a:solidFill>
                <a:srgbClr val="39F52B"/>
              </a:solidFill>
              <a:latin typeface="Verdana"/>
            </a:endParaRPr>
          </a:p>
          <a:p>
            <a:pPr algn="ctr"/>
            <a:r>
              <a:rPr lang="en-US" sz="2400" b="1" dirty="0">
                <a:solidFill>
                  <a:srgbClr val="39F52B"/>
                </a:solidFill>
                <a:latin typeface="Verdana"/>
              </a:rPr>
              <a:t>Glucose</a:t>
            </a:r>
          </a:p>
          <a:p>
            <a:pPr algn="ctr"/>
            <a:endParaRPr lang="en-US" sz="2400" b="1" dirty="0">
              <a:solidFill>
                <a:srgbClr val="39F52B"/>
              </a:solidFill>
              <a:latin typeface="Verdana"/>
            </a:endParaRPr>
          </a:p>
          <a:p>
            <a:pPr algn="ctr"/>
            <a:r>
              <a:rPr lang="en-US" sz="2400" b="1" dirty="0">
                <a:solidFill>
                  <a:srgbClr val="39F52B"/>
                </a:solidFill>
                <a:latin typeface="Verdana"/>
              </a:rPr>
              <a:t>Citric </a:t>
            </a:r>
            <a:r>
              <a:rPr lang="en-US" sz="2400" b="1" dirty="0" smtClean="0">
                <a:solidFill>
                  <a:srgbClr val="39F52B"/>
                </a:solidFill>
                <a:latin typeface="Verdana"/>
              </a:rPr>
              <a:t>Acid</a:t>
            </a:r>
          </a:p>
          <a:p>
            <a:pPr algn="ctr"/>
            <a:endParaRPr lang="en-US" sz="2400" b="1" dirty="0" smtClean="0">
              <a:solidFill>
                <a:srgbClr val="39F52B"/>
              </a:solidFill>
              <a:latin typeface="Verdana"/>
            </a:endParaRPr>
          </a:p>
          <a:p>
            <a:pPr algn="ctr"/>
            <a:r>
              <a:rPr lang="en-US" sz="2400" b="1" dirty="0" smtClean="0">
                <a:solidFill>
                  <a:srgbClr val="39F52B"/>
                </a:solidFill>
                <a:latin typeface="Verdana"/>
              </a:rPr>
              <a:t> </a:t>
            </a:r>
            <a:r>
              <a:rPr lang="en-US" sz="2400" b="1" dirty="0" err="1" smtClean="0">
                <a:solidFill>
                  <a:srgbClr val="39F52B"/>
                </a:solidFill>
                <a:latin typeface="Verdana"/>
              </a:rPr>
              <a:t>Niacinamide</a:t>
            </a:r>
            <a:endParaRPr lang="en-US" sz="2400" b="1" dirty="0">
              <a:solidFill>
                <a:srgbClr val="39F52B"/>
              </a:solidFill>
              <a:latin typeface="Verdana"/>
            </a:endParaRPr>
          </a:p>
          <a:p>
            <a:pPr algn="ctr"/>
            <a:endParaRPr lang="en-US" b="1" dirty="0">
              <a:solidFill>
                <a:srgbClr val="000000"/>
              </a:solidFill>
              <a:latin typeface="Verdana"/>
            </a:endParaRPr>
          </a:p>
          <a:p>
            <a:pPr algn="ctr"/>
            <a:r>
              <a:rPr lang="en-US" u="sng" dirty="0">
                <a:solidFill>
                  <a:srgbClr val="FFFFFF"/>
                </a:solidFill>
                <a:latin typeface="Verdana"/>
              </a:rPr>
              <a:t>GIVE THE PAGE NUMBERS OR WEB PAGE</a:t>
            </a:r>
            <a:r>
              <a:rPr lang="en-US" dirty="0">
                <a:solidFill>
                  <a:srgbClr val="FFFFFF"/>
                </a:solidFill>
                <a:latin typeface="Verdana"/>
              </a:rPr>
              <a:t> OF A POSSIBLE ANSWER AND WRITE A BRIEF SUMMARY OF WHY THEY </a:t>
            </a:r>
            <a:r>
              <a:rPr lang="en-US" b="1" dirty="0">
                <a:solidFill>
                  <a:srgbClr val="FFFFFF"/>
                </a:solidFill>
                <a:latin typeface="Verdana"/>
              </a:rPr>
              <a:t>MIGHT</a:t>
            </a:r>
            <a:r>
              <a:rPr lang="en-US" dirty="0">
                <a:solidFill>
                  <a:srgbClr val="FFFFFF"/>
                </a:solidFill>
                <a:latin typeface="Verdana"/>
              </a:rPr>
              <a:t> GIVE ME ENERGY.  THIS IS JUST AN ASSIGNMENT TO SEE WHAT YOU COME UP WITH.  I'M NOT NECESSARILY LOOKING FOR </a:t>
            </a:r>
            <a:r>
              <a:rPr lang="en-US" u="sng" dirty="0">
                <a:solidFill>
                  <a:srgbClr val="FFFFFF"/>
                </a:solidFill>
                <a:latin typeface="Verdana"/>
              </a:rPr>
              <a:t>THE EXACT, RIGHT ANSWER.  </a:t>
            </a:r>
          </a:p>
          <a:p>
            <a:pPr algn="ctr"/>
            <a:r>
              <a:rPr lang="en-US" dirty="0">
                <a:solidFill>
                  <a:srgbClr val="FFFFFF"/>
                </a:solidFill>
                <a:latin typeface="Verdana"/>
              </a:rPr>
              <a:t>think...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5025">
            <a:off x="884080" y="1971450"/>
            <a:ext cx="1168799" cy="2607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5602">
            <a:off x="6766565" y="1885522"/>
            <a:ext cx="1633537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09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C00000"/>
                </a:solidFill>
              </a:rPr>
              <a:t>Energy Drink Components  </a:t>
            </a:r>
            <a:r>
              <a:rPr lang="en-US" sz="4800" i="1" dirty="0" smtClean="0"/>
              <a:t>Student Groups</a:t>
            </a:r>
            <a:endParaRPr lang="en-US" sz="4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8229600" cy="4525963"/>
          </a:xfrm>
        </p:spPr>
        <p:txBody>
          <a:bodyPr numCol="2"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Riboflavin:</a:t>
            </a:r>
            <a:endParaRPr lang="en-US" sz="3600" b="1" dirty="0" smtClean="0"/>
          </a:p>
          <a:p>
            <a:pPr lvl="1"/>
            <a:r>
              <a:rPr lang="en-US" dirty="0" smtClean="0"/>
              <a:t>Gaby</a:t>
            </a:r>
            <a:endParaRPr lang="en-US" dirty="0"/>
          </a:p>
          <a:p>
            <a:pPr lvl="1"/>
            <a:r>
              <a:rPr lang="en-US" dirty="0" smtClean="0"/>
              <a:t>Marta</a:t>
            </a:r>
          </a:p>
          <a:p>
            <a:pPr lvl="1"/>
            <a:r>
              <a:rPr lang="en-US" dirty="0" smtClean="0"/>
              <a:t>Stephanie</a:t>
            </a:r>
          </a:p>
          <a:p>
            <a:pPr marL="457200" lvl="1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Glucose:</a:t>
            </a:r>
          </a:p>
          <a:p>
            <a:pPr lvl="1"/>
            <a:r>
              <a:rPr lang="en-US" dirty="0" smtClean="0"/>
              <a:t>Luis Emilio</a:t>
            </a:r>
          </a:p>
          <a:p>
            <a:pPr lvl="1"/>
            <a:r>
              <a:rPr lang="en-US" dirty="0" smtClean="0"/>
              <a:t>Juan Pablo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Citric Acid</a:t>
            </a:r>
          </a:p>
          <a:p>
            <a:pPr lvl="1"/>
            <a:r>
              <a:rPr lang="en-US" sz="2400" dirty="0" smtClean="0"/>
              <a:t>Miki </a:t>
            </a:r>
          </a:p>
          <a:p>
            <a:pPr lvl="1"/>
            <a:r>
              <a:rPr lang="en-US" sz="2400" dirty="0" err="1" smtClean="0"/>
              <a:t>Nico</a:t>
            </a:r>
            <a:endParaRPr lang="en-US" sz="2400" dirty="0" smtClean="0"/>
          </a:p>
          <a:p>
            <a:pPr lvl="1"/>
            <a:r>
              <a:rPr lang="en-US" sz="2400" dirty="0" smtClean="0"/>
              <a:t>Jose Miguel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/>
              <a:t>Niacinamide</a:t>
            </a:r>
            <a:endParaRPr lang="en-US" b="1" dirty="0" smtClean="0"/>
          </a:p>
          <a:p>
            <a:pPr lvl="1"/>
            <a:r>
              <a:rPr lang="en-US" sz="2400" dirty="0" smtClean="0"/>
              <a:t>Lil Marie</a:t>
            </a:r>
          </a:p>
          <a:p>
            <a:pPr lvl="1"/>
            <a:r>
              <a:rPr lang="en-US" sz="2400" dirty="0" smtClean="0"/>
              <a:t>Miranda</a:t>
            </a:r>
          </a:p>
          <a:p>
            <a:pPr lvl="1"/>
            <a:r>
              <a:rPr lang="en-US" sz="2400" dirty="0" smtClean="0"/>
              <a:t>Melissa</a:t>
            </a:r>
          </a:p>
          <a:p>
            <a:pPr marL="0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18218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31651" y="0"/>
            <a:ext cx="1492349" cy="1648599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09600" y="1371600"/>
            <a:ext cx="5486400" cy="289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33" name="Oval 32"/>
          <p:cNvSpPr/>
          <p:nvPr/>
        </p:nvSpPr>
        <p:spPr>
          <a:xfrm>
            <a:off x="5715000" y="3048000"/>
            <a:ext cx="2895600" cy="36576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800600" y="4419600"/>
            <a:ext cx="1600200" cy="76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http://www.productwiki.com/upload/images/monster_energy_drin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1916347"/>
            <a:ext cx="838200" cy="1969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>
            <a:off x="1905000" y="2667000"/>
            <a:ext cx="2819400" cy="1588"/>
          </a:xfrm>
          <a:prstGeom prst="straightConnector1">
            <a:avLst/>
          </a:prstGeom>
          <a:ln w="1397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-76200" y="1422737"/>
            <a:ext cx="121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Name of molecule in the can to the right that is used to start Cellular Respiration </a:t>
            </a:r>
            <a:r>
              <a:rPr lang="en-US" sz="1000" dirty="0" smtClean="0"/>
              <a:t>________________</a:t>
            </a:r>
            <a:endParaRPr lang="en-US" sz="1000" dirty="0"/>
          </a:p>
        </p:txBody>
      </p:sp>
      <p:sp>
        <p:nvSpPr>
          <p:cNvPr id="8" name="Rectangle 7"/>
          <p:cNvSpPr/>
          <p:nvPr/>
        </p:nvSpPr>
        <p:spPr>
          <a:xfrm>
            <a:off x="-152399" y="48161"/>
            <a:ext cx="32765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Cellular Respiration</a:t>
            </a:r>
            <a:endParaRPr lang="en-US" sz="4000" b="1" cap="none" spc="0" dirty="0">
              <a:ln w="11430">
                <a:solidFill>
                  <a:schemeClr val="accent2">
                    <a:lumMod val="75000"/>
                  </a:schemeClr>
                </a:solidFill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1800" y="728246"/>
            <a:ext cx="693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</a:t>
            </a:r>
            <a:r>
              <a:rPr lang="en-US" sz="1600" b="1" baseline="-25000" dirty="0" smtClean="0"/>
              <a:t>6</a:t>
            </a:r>
            <a:r>
              <a:rPr lang="en-US" sz="1600" b="1" dirty="0" smtClean="0"/>
              <a:t>H</a:t>
            </a:r>
            <a:r>
              <a:rPr lang="en-US" sz="1600" b="1" baseline="-25000" dirty="0" smtClean="0"/>
              <a:t>12</a:t>
            </a:r>
            <a:r>
              <a:rPr lang="en-US" sz="1600" b="1" dirty="0" smtClean="0"/>
              <a:t>O</a:t>
            </a:r>
            <a:r>
              <a:rPr lang="en-US" sz="1600" b="1" baseline="-25000" dirty="0" smtClean="0"/>
              <a:t>6</a:t>
            </a:r>
            <a:r>
              <a:rPr lang="en-US" sz="1600" dirty="0" smtClean="0"/>
              <a:t>  +  ___O</a:t>
            </a:r>
            <a:r>
              <a:rPr lang="en-US" sz="1600" baseline="-25000" dirty="0" smtClean="0"/>
              <a:t>2 </a:t>
            </a:r>
            <a:r>
              <a:rPr lang="en-US" sz="1600" dirty="0" smtClean="0"/>
              <a:t>   +   ___ADP  + ___P </a:t>
            </a:r>
            <a:r>
              <a:rPr lang="en-US" sz="1600" dirty="0" smtClean="0">
                <a:sym typeface="Wingdings" pitchFamily="2" charset="2"/>
              </a:rPr>
              <a:t>  ___CO2  +  ___H2O  + ___ATP  </a:t>
            </a:r>
            <a:r>
              <a:rPr lang="en-US" sz="1600" dirty="0" smtClean="0"/>
              <a:t>  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828800" y="15240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Name of </a:t>
            </a:r>
            <a:r>
              <a:rPr lang="en-US" b="1" dirty="0" smtClean="0"/>
              <a:t>Path 1</a:t>
            </a:r>
            <a:r>
              <a:rPr lang="en-US" dirty="0" smtClean="0"/>
              <a:t>________</a:t>
            </a:r>
          </a:p>
          <a:p>
            <a:endParaRPr lang="en-US" sz="1200" dirty="0" smtClean="0"/>
          </a:p>
          <a:p>
            <a:r>
              <a:rPr lang="en-US" sz="1200" dirty="0" smtClean="0"/>
              <a:t>Name of the molecules that make this process happen_______________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2057400" y="2819400"/>
            <a:ext cx="198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Total Number of </a:t>
            </a:r>
            <a:r>
              <a:rPr lang="en-US" sz="1600" b="1" dirty="0" smtClean="0"/>
              <a:t>ATP </a:t>
            </a:r>
            <a:r>
              <a:rPr lang="en-US" sz="1600" dirty="0" smtClean="0"/>
              <a:t>produced?_____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Any other energy products produced?</a:t>
            </a:r>
          </a:p>
          <a:p>
            <a:r>
              <a:rPr lang="en-US" sz="1600" dirty="0" smtClean="0"/>
              <a:t>__________*</a:t>
            </a:r>
            <a:endParaRPr lang="en-US" sz="16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1524000"/>
            <a:ext cx="1316545" cy="91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2209800"/>
            <a:ext cx="1316545" cy="91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4495800" y="3048000"/>
            <a:ext cx="1600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Name of these 2 molecules which are the products of the first </a:t>
            </a:r>
            <a:r>
              <a:rPr lang="en-US" sz="1000" dirty="0" err="1" smtClean="0"/>
              <a:t>pathof</a:t>
            </a:r>
            <a:r>
              <a:rPr lang="en-US" sz="1000" dirty="0" smtClean="0"/>
              <a:t> cellular respiration.</a:t>
            </a:r>
          </a:p>
          <a:p>
            <a:pPr algn="ctr"/>
            <a:r>
              <a:rPr lang="en-US" sz="1000" dirty="0" smtClean="0"/>
              <a:t>_________________</a:t>
            </a:r>
            <a:endParaRPr lang="en-US" sz="1000" dirty="0"/>
          </a:p>
        </p:txBody>
      </p:sp>
      <p:sp>
        <p:nvSpPr>
          <p:cNvPr id="24" name="TextBox 23"/>
          <p:cNvSpPr txBox="1"/>
          <p:nvPr/>
        </p:nvSpPr>
        <p:spPr>
          <a:xfrm>
            <a:off x="2438400" y="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Name__________________________Date____________Period</a:t>
            </a:r>
            <a:r>
              <a:rPr lang="en-US" b="1" dirty="0" smtClean="0"/>
              <a:t>____</a:t>
            </a:r>
            <a:endParaRPr lang="en-US" b="1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981700" y="2184232"/>
            <a:ext cx="2019300" cy="0"/>
          </a:xfrm>
          <a:prstGeom prst="straightConnector1">
            <a:avLst/>
          </a:prstGeom>
          <a:ln w="1397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772400" y="1371600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Acetyl </a:t>
            </a:r>
          </a:p>
          <a:p>
            <a:pPr algn="ctr"/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CoA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96000" y="1371600"/>
            <a:ext cx="1676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Draw an arrow to the product above that’s produced during this part.</a:t>
            </a:r>
            <a:endParaRPr lang="en-US" sz="1000" b="1" dirty="0"/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8686800" y="2894967"/>
            <a:ext cx="1588" cy="1524633"/>
          </a:xfrm>
          <a:prstGeom prst="straightConnector1">
            <a:avLst/>
          </a:prstGeom>
          <a:ln w="1397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urved Down Arrow 34"/>
          <p:cNvSpPr/>
          <p:nvPr/>
        </p:nvSpPr>
        <p:spPr>
          <a:xfrm rot="10800000">
            <a:off x="5791198" y="5334000"/>
            <a:ext cx="2667001" cy="1143000"/>
          </a:xfrm>
          <a:prstGeom prst="curved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76800" y="4419600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Name of the 4 carbon molecule</a:t>
            </a:r>
          </a:p>
          <a:p>
            <a:pPr algn="ctr"/>
            <a:r>
              <a:rPr lang="en-US" sz="1400" dirty="0" smtClean="0"/>
              <a:t>______________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6553200" y="5105400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What are the “waste products”?</a:t>
            </a:r>
          </a:p>
          <a:p>
            <a:pPr algn="ctr"/>
            <a:r>
              <a:rPr lang="en-US" dirty="0" smtClean="0"/>
              <a:t>_________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6400800" y="3352800"/>
            <a:ext cx="1600200" cy="76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/>
          <p:nvPr/>
        </p:nvCxnSpPr>
        <p:spPr>
          <a:xfrm flipH="1" flipV="1">
            <a:off x="2617347" y="5410200"/>
            <a:ext cx="3097653" cy="1588"/>
          </a:xfrm>
          <a:prstGeom prst="straightConnector1">
            <a:avLst/>
          </a:prstGeom>
          <a:ln w="1397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6477000" y="3429000"/>
            <a:ext cx="152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Name of </a:t>
            </a:r>
          </a:p>
          <a:p>
            <a:pPr algn="ctr"/>
            <a:r>
              <a:rPr lang="en-US" sz="1400" b="1" dirty="0" smtClean="0"/>
              <a:t>Path 2 </a:t>
            </a:r>
            <a:r>
              <a:rPr lang="en-US" sz="1400" dirty="0" smtClean="0"/>
              <a:t>_________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543800" y="4419600"/>
            <a:ext cx="1600200" cy="76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7467600" y="4419600"/>
            <a:ext cx="1676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Name of the 6 carbon molecule</a:t>
            </a:r>
          </a:p>
          <a:p>
            <a:pPr algn="ctr"/>
            <a:r>
              <a:rPr lang="en-US" sz="1400" dirty="0" smtClean="0"/>
              <a:t>______________</a:t>
            </a:r>
            <a:endParaRPr lang="en-US" sz="1400" dirty="0"/>
          </a:p>
        </p:txBody>
      </p:sp>
      <p:sp>
        <p:nvSpPr>
          <p:cNvPr id="34" name="Curved Down Arrow 33"/>
          <p:cNvSpPr/>
          <p:nvPr/>
        </p:nvSpPr>
        <p:spPr>
          <a:xfrm>
            <a:off x="6096000" y="3200400"/>
            <a:ext cx="2362200" cy="990600"/>
          </a:xfrm>
          <a:prstGeom prst="curved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0" y="4419600"/>
            <a:ext cx="4876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/>
              <a:t>Path 3 to be continued</a:t>
            </a:r>
            <a:r>
              <a:rPr lang="en-US" sz="3600" dirty="0" smtClean="0"/>
              <a:t>.</a:t>
            </a:r>
          </a:p>
          <a:p>
            <a:endParaRPr lang="en-US" sz="3600" dirty="0" smtClean="0"/>
          </a:p>
          <a:p>
            <a:r>
              <a:rPr lang="en-US" sz="2000" dirty="0" smtClean="0"/>
              <a:t>Name of </a:t>
            </a:r>
          </a:p>
          <a:p>
            <a:r>
              <a:rPr lang="en-US" sz="2000" dirty="0" smtClean="0"/>
              <a:t>Path 3:_____________</a:t>
            </a:r>
            <a:endParaRPr lang="en-US" sz="2000" dirty="0"/>
          </a:p>
        </p:txBody>
      </p:sp>
      <p:sp>
        <p:nvSpPr>
          <p:cNvPr id="51" name="Rectangle 50"/>
          <p:cNvSpPr/>
          <p:nvPr/>
        </p:nvSpPr>
        <p:spPr>
          <a:xfrm>
            <a:off x="6553200" y="4343400"/>
            <a:ext cx="838200" cy="76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400800" y="4419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# of ATP </a:t>
            </a:r>
          </a:p>
          <a:p>
            <a:pPr algn="ctr"/>
            <a:r>
              <a:rPr lang="en-US" sz="1400" dirty="0" smtClean="0"/>
              <a:t>_____</a:t>
            </a:r>
            <a:endParaRPr lang="en-US" sz="1400" dirty="0"/>
          </a:p>
        </p:txBody>
      </p:sp>
      <p:sp>
        <p:nvSpPr>
          <p:cNvPr id="53" name="TextBox 52"/>
          <p:cNvSpPr txBox="1"/>
          <p:nvPr/>
        </p:nvSpPr>
        <p:spPr>
          <a:xfrm>
            <a:off x="3200400" y="5562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Name of the energy molecules that will be used in </a:t>
            </a:r>
            <a:r>
              <a:rPr lang="en-US" sz="1200" b="1" u="sng" dirty="0" smtClean="0"/>
              <a:t>path 3</a:t>
            </a:r>
            <a:r>
              <a:rPr lang="en-US" sz="1200" b="1" dirty="0" smtClean="0"/>
              <a:t>.</a:t>
            </a:r>
          </a:p>
          <a:p>
            <a:pPr algn="ctr"/>
            <a:r>
              <a:rPr lang="en-US" sz="1200" b="1" dirty="0" smtClean="0"/>
              <a:t>_______________and______________</a:t>
            </a:r>
            <a:endParaRPr lang="en-US" sz="1200" b="1" dirty="0"/>
          </a:p>
        </p:txBody>
      </p:sp>
      <p:sp>
        <p:nvSpPr>
          <p:cNvPr id="36" name="Rectangle 35"/>
          <p:cNvSpPr/>
          <p:nvPr/>
        </p:nvSpPr>
        <p:spPr>
          <a:xfrm>
            <a:off x="6629400" y="2209800"/>
            <a:ext cx="89594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000" b="1" cap="none" spc="0" dirty="0" smtClean="0">
                <a:ln w="50800"/>
                <a:solidFill>
                  <a:srgbClr val="FF0000"/>
                </a:solidFill>
                <a:effectLst/>
              </a:rPr>
              <a:t>Path</a:t>
            </a:r>
            <a:r>
              <a:rPr lang="en-US" sz="7200" b="1" cap="none" spc="0" dirty="0" smtClean="0">
                <a:ln w="50800"/>
                <a:solidFill>
                  <a:srgbClr val="FF0000"/>
                </a:solidFill>
                <a:effectLst/>
              </a:rPr>
              <a:t>2</a:t>
            </a:r>
            <a:endParaRPr lang="en-US" sz="7200" b="1" cap="none" spc="0" dirty="0">
              <a:ln w="50800"/>
              <a:solidFill>
                <a:srgbClr val="FF0000"/>
              </a:solidFill>
              <a:effectLst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027412" y="5347855"/>
            <a:ext cx="89594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000" b="1" cap="none" spc="0" dirty="0" smtClean="0">
                <a:ln w="50800"/>
                <a:solidFill>
                  <a:srgbClr val="FF0000"/>
                </a:solidFill>
                <a:effectLst/>
              </a:rPr>
              <a:t>Path</a:t>
            </a:r>
            <a:r>
              <a:rPr lang="en-US" sz="7200" b="1" dirty="0" smtClean="0">
                <a:ln w="50800"/>
                <a:solidFill>
                  <a:srgbClr val="FF0000"/>
                </a:solidFill>
              </a:rPr>
              <a:t>3</a:t>
            </a:r>
            <a:endParaRPr lang="en-US" sz="7200" b="1" cap="none" spc="0" dirty="0">
              <a:ln w="50800"/>
              <a:solidFill>
                <a:srgbClr val="FF0000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27" y="2286000"/>
            <a:ext cx="1330527" cy="1252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1858" y="3198489"/>
            <a:ext cx="89594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000" b="1" cap="none" spc="0" dirty="0" smtClean="0">
                <a:ln w="50800"/>
                <a:solidFill>
                  <a:srgbClr val="FF0000"/>
                </a:solidFill>
                <a:effectLst/>
              </a:rPr>
              <a:t>Path</a:t>
            </a:r>
            <a:r>
              <a:rPr lang="en-US" sz="7200" b="1" cap="none" spc="0" dirty="0" smtClean="0">
                <a:ln w="50800"/>
                <a:solidFill>
                  <a:srgbClr val="FF0000"/>
                </a:solidFill>
                <a:effectLst/>
              </a:rPr>
              <a:t>1</a:t>
            </a:r>
            <a:endParaRPr lang="en-US" sz="7200" b="1" cap="none" spc="0" dirty="0">
              <a:ln w="50800"/>
              <a:solidFill>
                <a:srgbClr val="FF0000"/>
              </a:soli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1800" y="457200"/>
            <a:ext cx="4305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/>
              <a:t>Overall Respiration Equation:</a:t>
            </a:r>
            <a:r>
              <a:rPr lang="en-US" sz="1600" b="1" dirty="0" smtClean="0"/>
              <a:t>  </a:t>
            </a:r>
            <a:r>
              <a:rPr lang="en-US" sz="1600" b="1" i="1" dirty="0" smtClean="0"/>
              <a:t>Balance</a:t>
            </a:r>
            <a:endParaRPr lang="en-US" sz="1600" b="1" i="1" dirty="0"/>
          </a:p>
        </p:txBody>
      </p:sp>
      <p:pic>
        <p:nvPicPr>
          <p:cNvPr id="3" name="Picture 2" descr="http://upload.wikimedia.org/wikipedia/commons/e/e1/Acetyl-CoA-3D-ball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2362200"/>
            <a:ext cx="1967954" cy="76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3372</TotalTime>
  <Words>1138</Words>
  <Application>Microsoft Macintosh PowerPoint</Application>
  <PresentationFormat>On-screen Show (4:3)</PresentationFormat>
  <Paragraphs>246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 Black</vt:lpstr>
      <vt:lpstr>Calibri</vt:lpstr>
      <vt:lpstr>Impact</vt:lpstr>
      <vt:lpstr>Verdana</vt:lpstr>
      <vt:lpstr>Wingdings</vt:lpstr>
      <vt:lpstr>Arial</vt:lpstr>
      <vt:lpstr>Office Theme</vt:lpstr>
      <vt:lpstr>1_Office Theme</vt:lpstr>
      <vt:lpstr>2_Office Theme</vt:lpstr>
      <vt:lpstr>3_Office Theme</vt:lpstr>
      <vt:lpstr>Teacher Notes</vt:lpstr>
      <vt:lpstr>PowerPoint Presentation</vt:lpstr>
      <vt:lpstr>PowerPoint Presentation</vt:lpstr>
      <vt:lpstr>PowerPoint Presentation</vt:lpstr>
      <vt:lpstr>Common Ingredients ??????   Bring in an empty energy drink can and compare to other students cans. </vt:lpstr>
      <vt:lpstr>PowerPoint Presentation</vt:lpstr>
      <vt:lpstr>PowerPoint Presentation</vt:lpstr>
      <vt:lpstr>Energy Drink Components  Student Groups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Elko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760</dc:creator>
  <cp:lastModifiedBy>Meryl Probst</cp:lastModifiedBy>
  <cp:revision>139</cp:revision>
  <cp:lastPrinted>2014-02-10T21:15:29Z</cp:lastPrinted>
  <dcterms:created xsi:type="dcterms:W3CDTF">2012-02-09T15:53:04Z</dcterms:created>
  <dcterms:modified xsi:type="dcterms:W3CDTF">2016-02-11T14:44:21Z</dcterms:modified>
</cp:coreProperties>
</file>